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47"/>
  </p:notesMasterIdLst>
  <p:handoutMasterIdLst>
    <p:handoutMasterId r:id="rId48"/>
  </p:handoutMasterIdLst>
  <p:sldIdLst>
    <p:sldId id="328" r:id="rId2"/>
    <p:sldId id="316" r:id="rId3"/>
    <p:sldId id="332" r:id="rId4"/>
    <p:sldId id="329" r:id="rId5"/>
    <p:sldId id="330" r:id="rId6"/>
    <p:sldId id="331" r:id="rId7"/>
    <p:sldId id="333" r:id="rId8"/>
    <p:sldId id="334" r:id="rId9"/>
    <p:sldId id="335" r:id="rId10"/>
    <p:sldId id="336" r:id="rId11"/>
    <p:sldId id="337" r:id="rId12"/>
    <p:sldId id="338" r:id="rId13"/>
    <p:sldId id="339" r:id="rId14"/>
    <p:sldId id="340" r:id="rId15"/>
    <p:sldId id="344" r:id="rId16"/>
    <p:sldId id="341" r:id="rId17"/>
    <p:sldId id="342" r:id="rId18"/>
    <p:sldId id="345" r:id="rId19"/>
    <p:sldId id="346" r:id="rId20"/>
    <p:sldId id="347" r:id="rId21"/>
    <p:sldId id="348" r:id="rId22"/>
    <p:sldId id="349" r:id="rId23"/>
    <p:sldId id="350" r:id="rId24"/>
    <p:sldId id="351" r:id="rId25"/>
    <p:sldId id="352" r:id="rId26"/>
    <p:sldId id="354" r:id="rId27"/>
    <p:sldId id="355" r:id="rId28"/>
    <p:sldId id="353" r:id="rId29"/>
    <p:sldId id="356" r:id="rId30"/>
    <p:sldId id="357" r:id="rId31"/>
    <p:sldId id="358" r:id="rId32"/>
    <p:sldId id="359" r:id="rId33"/>
    <p:sldId id="360" r:id="rId34"/>
    <p:sldId id="361" r:id="rId35"/>
    <p:sldId id="362" r:id="rId36"/>
    <p:sldId id="363" r:id="rId37"/>
    <p:sldId id="364" r:id="rId38"/>
    <p:sldId id="365" r:id="rId39"/>
    <p:sldId id="366" r:id="rId40"/>
    <p:sldId id="367" r:id="rId41"/>
    <p:sldId id="368" r:id="rId42"/>
    <p:sldId id="369" r:id="rId43"/>
    <p:sldId id="370" r:id="rId44"/>
    <p:sldId id="371" r:id="rId45"/>
    <p:sldId id="372"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7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189" autoAdjust="0"/>
    <p:restoredTop sz="94660"/>
  </p:normalViewPr>
  <p:slideViewPr>
    <p:cSldViewPr snapToGrid="0">
      <p:cViewPr varScale="1">
        <p:scale>
          <a:sx n="114" d="100"/>
          <a:sy n="114" d="100"/>
        </p:scale>
        <p:origin x="1836" y="114"/>
      </p:cViewPr>
      <p:guideLst/>
    </p:cSldViewPr>
  </p:slideViewPr>
  <p:notesTextViewPr>
    <p:cViewPr>
      <p:scale>
        <a:sx n="1" d="1"/>
        <a:sy n="1" d="1"/>
      </p:scale>
      <p:origin x="0" y="0"/>
    </p:cViewPr>
  </p:notesTextViewPr>
  <p:notesViewPr>
    <p:cSldViewPr snapToGrid="0">
      <p:cViewPr varScale="1">
        <p:scale>
          <a:sx n="87" d="100"/>
          <a:sy n="87" d="100"/>
        </p:scale>
        <p:origin x="384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CA4B1DC-27CF-4CC7-96F0-04B2438FBD4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8010282-7196-4286-BF74-C608800C098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DEB8E3A-30BC-442A-81F5-23E583DFE806}" type="datetimeFigureOut">
              <a:rPr lang="en-US" smtClean="0"/>
              <a:t>7/25/2022</a:t>
            </a:fld>
            <a:endParaRPr lang="en-US"/>
          </a:p>
        </p:txBody>
      </p:sp>
      <p:sp>
        <p:nvSpPr>
          <p:cNvPr id="4" name="Footer Placeholder 3">
            <a:extLst>
              <a:ext uri="{FF2B5EF4-FFF2-40B4-BE49-F238E27FC236}">
                <a16:creationId xmlns:a16="http://schemas.microsoft.com/office/drawing/2014/main" id="{F22EF539-E954-4D72-8494-03CD6432604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A234EC6-0AC9-4102-A610-0AF9D47C0B6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F887BC1-B66B-4A66-9196-41ABA234662D}" type="slidenum">
              <a:rPr lang="en-US" smtClean="0"/>
              <a:t>‹#›</a:t>
            </a:fld>
            <a:endParaRPr lang="en-US"/>
          </a:p>
        </p:txBody>
      </p:sp>
    </p:spTree>
    <p:extLst>
      <p:ext uri="{BB962C8B-B14F-4D97-AF65-F5344CB8AC3E}">
        <p14:creationId xmlns:p14="http://schemas.microsoft.com/office/powerpoint/2010/main" val="3862388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EB2BDA-FF34-4F03-A3DE-4833CBD2F642}" type="datetimeFigureOut">
              <a:rPr lang="en-US" smtClean="0"/>
              <a:t>7/25/2022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3DC89D-4F5D-4A73-8EF8-1619AD209C02}" type="slidenum">
              <a:rPr lang="en-US" smtClean="0"/>
              <a:t>‹#›</a:t>
            </a:fld>
            <a:endParaRPr lang="en-US"/>
          </a:p>
        </p:txBody>
      </p:sp>
    </p:spTree>
    <p:extLst>
      <p:ext uri="{BB962C8B-B14F-4D97-AF65-F5344CB8AC3E}">
        <p14:creationId xmlns:p14="http://schemas.microsoft.com/office/powerpoint/2010/main" val="173424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B58C05-38F5-46EB-BECD-5394A7777BCD}" type="slidenum">
              <a:rPr lang="en-US" smtClean="0"/>
              <a:t>1</a:t>
            </a:fld>
            <a:endParaRPr lang="en-US"/>
          </a:p>
        </p:txBody>
      </p:sp>
    </p:spTree>
    <p:extLst>
      <p:ext uri="{BB962C8B-B14F-4D97-AF65-F5344CB8AC3E}">
        <p14:creationId xmlns:p14="http://schemas.microsoft.com/office/powerpoint/2010/main" val="2669983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B58C05-38F5-46EB-BECD-5394A7777BCD}" type="slidenum">
              <a:rPr lang="en-US" smtClean="0"/>
              <a:t>10</a:t>
            </a:fld>
            <a:endParaRPr lang="en-US"/>
          </a:p>
        </p:txBody>
      </p:sp>
    </p:spTree>
    <p:extLst>
      <p:ext uri="{BB962C8B-B14F-4D97-AF65-F5344CB8AC3E}">
        <p14:creationId xmlns:p14="http://schemas.microsoft.com/office/powerpoint/2010/main" val="28444723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B58C05-38F5-46EB-BECD-5394A7777BCD}" type="slidenum">
              <a:rPr lang="en-US" smtClean="0"/>
              <a:t>11</a:t>
            </a:fld>
            <a:endParaRPr lang="en-US"/>
          </a:p>
        </p:txBody>
      </p:sp>
    </p:spTree>
    <p:extLst>
      <p:ext uri="{BB962C8B-B14F-4D97-AF65-F5344CB8AC3E}">
        <p14:creationId xmlns:p14="http://schemas.microsoft.com/office/powerpoint/2010/main" val="1966534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B58C05-38F5-46EB-BECD-5394A7777BCD}" type="slidenum">
              <a:rPr lang="en-US" smtClean="0"/>
              <a:t>12</a:t>
            </a:fld>
            <a:endParaRPr lang="en-US"/>
          </a:p>
        </p:txBody>
      </p:sp>
    </p:spTree>
    <p:extLst>
      <p:ext uri="{BB962C8B-B14F-4D97-AF65-F5344CB8AC3E}">
        <p14:creationId xmlns:p14="http://schemas.microsoft.com/office/powerpoint/2010/main" val="1810982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B58C05-38F5-46EB-BECD-5394A7777BCD}" type="slidenum">
              <a:rPr lang="en-US" smtClean="0"/>
              <a:t>13</a:t>
            </a:fld>
            <a:endParaRPr lang="en-US"/>
          </a:p>
        </p:txBody>
      </p:sp>
    </p:spTree>
    <p:extLst>
      <p:ext uri="{BB962C8B-B14F-4D97-AF65-F5344CB8AC3E}">
        <p14:creationId xmlns:p14="http://schemas.microsoft.com/office/powerpoint/2010/main" val="992268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B58C05-38F5-46EB-BECD-5394A7777BCD}" type="slidenum">
              <a:rPr lang="en-US" smtClean="0"/>
              <a:t>14</a:t>
            </a:fld>
            <a:endParaRPr lang="en-US"/>
          </a:p>
        </p:txBody>
      </p:sp>
    </p:spTree>
    <p:extLst>
      <p:ext uri="{BB962C8B-B14F-4D97-AF65-F5344CB8AC3E}">
        <p14:creationId xmlns:p14="http://schemas.microsoft.com/office/powerpoint/2010/main" val="1588015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B58C05-38F5-46EB-BECD-5394A7777BCD}" type="slidenum">
              <a:rPr lang="en-US" smtClean="0"/>
              <a:t>15</a:t>
            </a:fld>
            <a:endParaRPr lang="en-US"/>
          </a:p>
        </p:txBody>
      </p:sp>
    </p:spTree>
    <p:extLst>
      <p:ext uri="{BB962C8B-B14F-4D97-AF65-F5344CB8AC3E}">
        <p14:creationId xmlns:p14="http://schemas.microsoft.com/office/powerpoint/2010/main" val="39967765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B58C05-38F5-46EB-BECD-5394A7777BCD}" type="slidenum">
              <a:rPr lang="en-US" smtClean="0"/>
              <a:t>16</a:t>
            </a:fld>
            <a:endParaRPr lang="en-US"/>
          </a:p>
        </p:txBody>
      </p:sp>
    </p:spTree>
    <p:extLst>
      <p:ext uri="{BB962C8B-B14F-4D97-AF65-F5344CB8AC3E}">
        <p14:creationId xmlns:p14="http://schemas.microsoft.com/office/powerpoint/2010/main" val="3514960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B58C05-38F5-46EB-BECD-5394A7777BCD}" type="slidenum">
              <a:rPr lang="en-US" smtClean="0"/>
              <a:t>17</a:t>
            </a:fld>
            <a:endParaRPr lang="en-US"/>
          </a:p>
        </p:txBody>
      </p:sp>
    </p:spTree>
    <p:extLst>
      <p:ext uri="{BB962C8B-B14F-4D97-AF65-F5344CB8AC3E}">
        <p14:creationId xmlns:p14="http://schemas.microsoft.com/office/powerpoint/2010/main" val="40294512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B58C05-38F5-46EB-BECD-5394A7777BCD}" type="slidenum">
              <a:rPr lang="en-US" smtClean="0"/>
              <a:t>18</a:t>
            </a:fld>
            <a:endParaRPr lang="en-US"/>
          </a:p>
        </p:txBody>
      </p:sp>
    </p:spTree>
    <p:extLst>
      <p:ext uri="{BB962C8B-B14F-4D97-AF65-F5344CB8AC3E}">
        <p14:creationId xmlns:p14="http://schemas.microsoft.com/office/powerpoint/2010/main" val="4029451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B58C05-38F5-46EB-BECD-5394A7777BCD}" type="slidenum">
              <a:rPr lang="en-US" smtClean="0"/>
              <a:t>19</a:t>
            </a:fld>
            <a:endParaRPr lang="en-US"/>
          </a:p>
        </p:txBody>
      </p:sp>
    </p:spTree>
    <p:extLst>
      <p:ext uri="{BB962C8B-B14F-4D97-AF65-F5344CB8AC3E}">
        <p14:creationId xmlns:p14="http://schemas.microsoft.com/office/powerpoint/2010/main" val="2403896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B58C05-38F5-46EB-BECD-5394A7777BCD}" type="slidenum">
              <a:rPr lang="en-US" smtClean="0"/>
              <a:t>2</a:t>
            </a:fld>
            <a:endParaRPr lang="en-US"/>
          </a:p>
        </p:txBody>
      </p:sp>
    </p:spTree>
    <p:extLst>
      <p:ext uri="{BB962C8B-B14F-4D97-AF65-F5344CB8AC3E}">
        <p14:creationId xmlns:p14="http://schemas.microsoft.com/office/powerpoint/2010/main" val="14188124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B58C05-38F5-46EB-BECD-5394A7777BCD}" type="slidenum">
              <a:rPr lang="en-US" smtClean="0"/>
              <a:t>20</a:t>
            </a:fld>
            <a:endParaRPr lang="en-US"/>
          </a:p>
        </p:txBody>
      </p:sp>
    </p:spTree>
    <p:extLst>
      <p:ext uri="{BB962C8B-B14F-4D97-AF65-F5344CB8AC3E}">
        <p14:creationId xmlns:p14="http://schemas.microsoft.com/office/powerpoint/2010/main" val="18362891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B58C05-38F5-46EB-BECD-5394A7777BCD}" type="slidenum">
              <a:rPr lang="en-US" smtClean="0"/>
              <a:t>21</a:t>
            </a:fld>
            <a:endParaRPr lang="en-US"/>
          </a:p>
        </p:txBody>
      </p:sp>
    </p:spTree>
    <p:extLst>
      <p:ext uri="{BB962C8B-B14F-4D97-AF65-F5344CB8AC3E}">
        <p14:creationId xmlns:p14="http://schemas.microsoft.com/office/powerpoint/2010/main" val="42582390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B58C05-38F5-46EB-BECD-5394A7777BCD}" type="slidenum">
              <a:rPr lang="en-US" smtClean="0"/>
              <a:t>22</a:t>
            </a:fld>
            <a:endParaRPr lang="en-US"/>
          </a:p>
        </p:txBody>
      </p:sp>
    </p:spTree>
    <p:extLst>
      <p:ext uri="{BB962C8B-B14F-4D97-AF65-F5344CB8AC3E}">
        <p14:creationId xmlns:p14="http://schemas.microsoft.com/office/powerpoint/2010/main" val="38012128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B58C05-38F5-46EB-BECD-5394A7777BCD}" type="slidenum">
              <a:rPr lang="en-US" smtClean="0"/>
              <a:t>23</a:t>
            </a:fld>
            <a:endParaRPr lang="en-US"/>
          </a:p>
        </p:txBody>
      </p:sp>
    </p:spTree>
    <p:extLst>
      <p:ext uri="{BB962C8B-B14F-4D97-AF65-F5344CB8AC3E}">
        <p14:creationId xmlns:p14="http://schemas.microsoft.com/office/powerpoint/2010/main" val="1918580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B58C05-38F5-46EB-BECD-5394A7777BCD}" type="slidenum">
              <a:rPr lang="en-US" smtClean="0"/>
              <a:t>24</a:t>
            </a:fld>
            <a:endParaRPr lang="en-US"/>
          </a:p>
        </p:txBody>
      </p:sp>
    </p:spTree>
    <p:extLst>
      <p:ext uri="{BB962C8B-B14F-4D97-AF65-F5344CB8AC3E}">
        <p14:creationId xmlns:p14="http://schemas.microsoft.com/office/powerpoint/2010/main" val="34367502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B58C05-38F5-46EB-BECD-5394A7777BCD}" type="slidenum">
              <a:rPr lang="en-US" smtClean="0"/>
              <a:t>25</a:t>
            </a:fld>
            <a:endParaRPr lang="en-US"/>
          </a:p>
        </p:txBody>
      </p:sp>
    </p:spTree>
    <p:extLst>
      <p:ext uri="{BB962C8B-B14F-4D97-AF65-F5344CB8AC3E}">
        <p14:creationId xmlns:p14="http://schemas.microsoft.com/office/powerpoint/2010/main" val="12417462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B58C05-38F5-46EB-BECD-5394A7777BCD}" type="slidenum">
              <a:rPr lang="en-US" smtClean="0"/>
              <a:t>26</a:t>
            </a:fld>
            <a:endParaRPr lang="en-US"/>
          </a:p>
        </p:txBody>
      </p:sp>
    </p:spTree>
    <p:extLst>
      <p:ext uri="{BB962C8B-B14F-4D97-AF65-F5344CB8AC3E}">
        <p14:creationId xmlns:p14="http://schemas.microsoft.com/office/powerpoint/2010/main" val="36186178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B58C05-38F5-46EB-BECD-5394A7777BCD}" type="slidenum">
              <a:rPr lang="en-US" smtClean="0"/>
              <a:t>27</a:t>
            </a:fld>
            <a:endParaRPr lang="en-US"/>
          </a:p>
        </p:txBody>
      </p:sp>
    </p:spTree>
    <p:extLst>
      <p:ext uri="{BB962C8B-B14F-4D97-AF65-F5344CB8AC3E}">
        <p14:creationId xmlns:p14="http://schemas.microsoft.com/office/powerpoint/2010/main" val="10524263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B58C05-38F5-46EB-BECD-5394A7777BCD}" type="slidenum">
              <a:rPr lang="en-US" smtClean="0"/>
              <a:t>28</a:t>
            </a:fld>
            <a:endParaRPr lang="en-US"/>
          </a:p>
        </p:txBody>
      </p:sp>
    </p:spTree>
    <p:extLst>
      <p:ext uri="{BB962C8B-B14F-4D97-AF65-F5344CB8AC3E}">
        <p14:creationId xmlns:p14="http://schemas.microsoft.com/office/powerpoint/2010/main" val="36883920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B58C05-38F5-46EB-BECD-5394A7777BCD}" type="slidenum">
              <a:rPr lang="en-US" smtClean="0"/>
              <a:t>29</a:t>
            </a:fld>
            <a:endParaRPr lang="en-US"/>
          </a:p>
        </p:txBody>
      </p:sp>
    </p:spTree>
    <p:extLst>
      <p:ext uri="{BB962C8B-B14F-4D97-AF65-F5344CB8AC3E}">
        <p14:creationId xmlns:p14="http://schemas.microsoft.com/office/powerpoint/2010/main" val="730522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B58C05-38F5-46EB-BECD-5394A7777BCD}" type="slidenum">
              <a:rPr lang="en-US" smtClean="0"/>
              <a:t>3</a:t>
            </a:fld>
            <a:endParaRPr lang="en-US"/>
          </a:p>
        </p:txBody>
      </p:sp>
    </p:spTree>
    <p:extLst>
      <p:ext uri="{BB962C8B-B14F-4D97-AF65-F5344CB8AC3E}">
        <p14:creationId xmlns:p14="http://schemas.microsoft.com/office/powerpoint/2010/main" val="19371217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B58C05-38F5-46EB-BECD-5394A7777BCD}" type="slidenum">
              <a:rPr lang="en-US" smtClean="0"/>
              <a:t>30</a:t>
            </a:fld>
            <a:endParaRPr lang="en-US"/>
          </a:p>
        </p:txBody>
      </p:sp>
    </p:spTree>
    <p:extLst>
      <p:ext uri="{BB962C8B-B14F-4D97-AF65-F5344CB8AC3E}">
        <p14:creationId xmlns:p14="http://schemas.microsoft.com/office/powerpoint/2010/main" val="2424526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B58C05-38F5-46EB-BECD-5394A7777BCD}" type="slidenum">
              <a:rPr lang="en-US" smtClean="0"/>
              <a:t>31</a:t>
            </a:fld>
            <a:endParaRPr lang="en-US"/>
          </a:p>
        </p:txBody>
      </p:sp>
    </p:spTree>
    <p:extLst>
      <p:ext uri="{BB962C8B-B14F-4D97-AF65-F5344CB8AC3E}">
        <p14:creationId xmlns:p14="http://schemas.microsoft.com/office/powerpoint/2010/main" val="5963111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B58C05-38F5-46EB-BECD-5394A7777BCD}" type="slidenum">
              <a:rPr lang="en-US" smtClean="0"/>
              <a:t>32</a:t>
            </a:fld>
            <a:endParaRPr lang="en-US"/>
          </a:p>
        </p:txBody>
      </p:sp>
    </p:spTree>
    <p:extLst>
      <p:ext uri="{BB962C8B-B14F-4D97-AF65-F5344CB8AC3E}">
        <p14:creationId xmlns:p14="http://schemas.microsoft.com/office/powerpoint/2010/main" val="14076383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B58C05-38F5-46EB-BECD-5394A7777BCD}" type="slidenum">
              <a:rPr lang="en-US" smtClean="0"/>
              <a:t>33</a:t>
            </a:fld>
            <a:endParaRPr lang="en-US"/>
          </a:p>
        </p:txBody>
      </p:sp>
    </p:spTree>
    <p:extLst>
      <p:ext uri="{BB962C8B-B14F-4D97-AF65-F5344CB8AC3E}">
        <p14:creationId xmlns:p14="http://schemas.microsoft.com/office/powerpoint/2010/main" val="38402150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B58C05-38F5-46EB-BECD-5394A7777BCD}" type="slidenum">
              <a:rPr lang="en-US" smtClean="0"/>
              <a:t>34</a:t>
            </a:fld>
            <a:endParaRPr lang="en-US"/>
          </a:p>
        </p:txBody>
      </p:sp>
    </p:spTree>
    <p:extLst>
      <p:ext uri="{BB962C8B-B14F-4D97-AF65-F5344CB8AC3E}">
        <p14:creationId xmlns:p14="http://schemas.microsoft.com/office/powerpoint/2010/main" val="27326538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B58C05-38F5-46EB-BECD-5394A7777BCD}" type="slidenum">
              <a:rPr lang="en-US" smtClean="0"/>
              <a:t>35</a:t>
            </a:fld>
            <a:endParaRPr lang="en-US"/>
          </a:p>
        </p:txBody>
      </p:sp>
    </p:spTree>
    <p:extLst>
      <p:ext uri="{BB962C8B-B14F-4D97-AF65-F5344CB8AC3E}">
        <p14:creationId xmlns:p14="http://schemas.microsoft.com/office/powerpoint/2010/main" val="22544513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B58C05-38F5-46EB-BECD-5394A7777BCD}" type="slidenum">
              <a:rPr lang="en-US" smtClean="0"/>
              <a:t>36</a:t>
            </a:fld>
            <a:endParaRPr lang="en-US"/>
          </a:p>
        </p:txBody>
      </p:sp>
    </p:spTree>
    <p:extLst>
      <p:ext uri="{BB962C8B-B14F-4D97-AF65-F5344CB8AC3E}">
        <p14:creationId xmlns:p14="http://schemas.microsoft.com/office/powerpoint/2010/main" val="42923047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B58C05-38F5-46EB-BECD-5394A7777BCD}" type="slidenum">
              <a:rPr lang="en-US" smtClean="0"/>
              <a:t>37</a:t>
            </a:fld>
            <a:endParaRPr lang="en-US"/>
          </a:p>
        </p:txBody>
      </p:sp>
    </p:spTree>
    <p:extLst>
      <p:ext uri="{BB962C8B-B14F-4D97-AF65-F5344CB8AC3E}">
        <p14:creationId xmlns:p14="http://schemas.microsoft.com/office/powerpoint/2010/main" val="37376259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B58C05-38F5-46EB-BECD-5394A7777BCD}" type="slidenum">
              <a:rPr lang="en-US" smtClean="0"/>
              <a:t>38</a:t>
            </a:fld>
            <a:endParaRPr lang="en-US"/>
          </a:p>
        </p:txBody>
      </p:sp>
    </p:spTree>
    <p:extLst>
      <p:ext uri="{BB962C8B-B14F-4D97-AF65-F5344CB8AC3E}">
        <p14:creationId xmlns:p14="http://schemas.microsoft.com/office/powerpoint/2010/main" val="13395872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B58C05-38F5-46EB-BECD-5394A7777BCD}" type="slidenum">
              <a:rPr lang="en-US" smtClean="0"/>
              <a:t>39</a:t>
            </a:fld>
            <a:endParaRPr lang="en-US"/>
          </a:p>
        </p:txBody>
      </p:sp>
    </p:spTree>
    <p:extLst>
      <p:ext uri="{BB962C8B-B14F-4D97-AF65-F5344CB8AC3E}">
        <p14:creationId xmlns:p14="http://schemas.microsoft.com/office/powerpoint/2010/main" val="450612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B58C05-38F5-46EB-BECD-5394A7777BCD}" type="slidenum">
              <a:rPr lang="en-US" smtClean="0"/>
              <a:t>4</a:t>
            </a:fld>
            <a:endParaRPr lang="en-US"/>
          </a:p>
        </p:txBody>
      </p:sp>
    </p:spTree>
    <p:extLst>
      <p:ext uri="{BB962C8B-B14F-4D97-AF65-F5344CB8AC3E}">
        <p14:creationId xmlns:p14="http://schemas.microsoft.com/office/powerpoint/2010/main" val="7368511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B58C05-38F5-46EB-BECD-5394A7777BCD}" type="slidenum">
              <a:rPr lang="en-US" smtClean="0"/>
              <a:t>40</a:t>
            </a:fld>
            <a:endParaRPr lang="en-US"/>
          </a:p>
        </p:txBody>
      </p:sp>
    </p:spTree>
    <p:extLst>
      <p:ext uri="{BB962C8B-B14F-4D97-AF65-F5344CB8AC3E}">
        <p14:creationId xmlns:p14="http://schemas.microsoft.com/office/powerpoint/2010/main" val="26879384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B58C05-38F5-46EB-BECD-5394A7777BCD}" type="slidenum">
              <a:rPr lang="en-US" smtClean="0"/>
              <a:t>41</a:t>
            </a:fld>
            <a:endParaRPr lang="en-US"/>
          </a:p>
        </p:txBody>
      </p:sp>
    </p:spTree>
    <p:extLst>
      <p:ext uri="{BB962C8B-B14F-4D97-AF65-F5344CB8AC3E}">
        <p14:creationId xmlns:p14="http://schemas.microsoft.com/office/powerpoint/2010/main" val="13152355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B58C05-38F5-46EB-BECD-5394A7777BCD}" type="slidenum">
              <a:rPr lang="en-US" smtClean="0"/>
              <a:t>42</a:t>
            </a:fld>
            <a:endParaRPr lang="en-US"/>
          </a:p>
        </p:txBody>
      </p:sp>
    </p:spTree>
    <p:extLst>
      <p:ext uri="{BB962C8B-B14F-4D97-AF65-F5344CB8AC3E}">
        <p14:creationId xmlns:p14="http://schemas.microsoft.com/office/powerpoint/2010/main" val="41302045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B58C05-38F5-46EB-BECD-5394A7777BCD}" type="slidenum">
              <a:rPr lang="en-US" smtClean="0"/>
              <a:t>43</a:t>
            </a:fld>
            <a:endParaRPr lang="en-US"/>
          </a:p>
        </p:txBody>
      </p:sp>
    </p:spTree>
    <p:extLst>
      <p:ext uri="{BB962C8B-B14F-4D97-AF65-F5344CB8AC3E}">
        <p14:creationId xmlns:p14="http://schemas.microsoft.com/office/powerpoint/2010/main" val="30740005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B58C05-38F5-46EB-BECD-5394A7777BCD}" type="slidenum">
              <a:rPr lang="en-US" smtClean="0"/>
              <a:t>44</a:t>
            </a:fld>
            <a:endParaRPr lang="en-US"/>
          </a:p>
        </p:txBody>
      </p:sp>
    </p:spTree>
    <p:extLst>
      <p:ext uri="{BB962C8B-B14F-4D97-AF65-F5344CB8AC3E}">
        <p14:creationId xmlns:p14="http://schemas.microsoft.com/office/powerpoint/2010/main" val="32304869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B58C05-38F5-46EB-BECD-5394A7777BCD}" type="slidenum">
              <a:rPr lang="en-US" smtClean="0"/>
              <a:t>45</a:t>
            </a:fld>
            <a:endParaRPr lang="en-US"/>
          </a:p>
        </p:txBody>
      </p:sp>
    </p:spTree>
    <p:extLst>
      <p:ext uri="{BB962C8B-B14F-4D97-AF65-F5344CB8AC3E}">
        <p14:creationId xmlns:p14="http://schemas.microsoft.com/office/powerpoint/2010/main" val="1740086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B58C05-38F5-46EB-BECD-5394A7777BCD}" type="slidenum">
              <a:rPr lang="en-US" smtClean="0"/>
              <a:t>5</a:t>
            </a:fld>
            <a:endParaRPr lang="en-US"/>
          </a:p>
        </p:txBody>
      </p:sp>
    </p:spTree>
    <p:extLst>
      <p:ext uri="{BB962C8B-B14F-4D97-AF65-F5344CB8AC3E}">
        <p14:creationId xmlns:p14="http://schemas.microsoft.com/office/powerpoint/2010/main" val="1059066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B58C05-38F5-46EB-BECD-5394A7777BCD}" type="slidenum">
              <a:rPr lang="en-US" smtClean="0"/>
              <a:t>6</a:t>
            </a:fld>
            <a:endParaRPr lang="en-US"/>
          </a:p>
        </p:txBody>
      </p:sp>
    </p:spTree>
    <p:extLst>
      <p:ext uri="{BB962C8B-B14F-4D97-AF65-F5344CB8AC3E}">
        <p14:creationId xmlns:p14="http://schemas.microsoft.com/office/powerpoint/2010/main" val="2370806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B58C05-38F5-46EB-BECD-5394A7777BCD}" type="slidenum">
              <a:rPr lang="en-US" smtClean="0"/>
              <a:t>7</a:t>
            </a:fld>
            <a:endParaRPr lang="en-US"/>
          </a:p>
        </p:txBody>
      </p:sp>
    </p:spTree>
    <p:extLst>
      <p:ext uri="{BB962C8B-B14F-4D97-AF65-F5344CB8AC3E}">
        <p14:creationId xmlns:p14="http://schemas.microsoft.com/office/powerpoint/2010/main" val="1973966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B58C05-38F5-46EB-BECD-5394A7777BCD}" type="slidenum">
              <a:rPr lang="en-US" smtClean="0"/>
              <a:t>8</a:t>
            </a:fld>
            <a:endParaRPr lang="en-US"/>
          </a:p>
        </p:txBody>
      </p:sp>
    </p:spTree>
    <p:extLst>
      <p:ext uri="{BB962C8B-B14F-4D97-AF65-F5344CB8AC3E}">
        <p14:creationId xmlns:p14="http://schemas.microsoft.com/office/powerpoint/2010/main" val="3358424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B58C05-38F5-46EB-BECD-5394A7777BCD}" type="slidenum">
              <a:rPr lang="en-US" smtClean="0"/>
              <a:t>9</a:t>
            </a:fld>
            <a:endParaRPr lang="en-US"/>
          </a:p>
        </p:txBody>
      </p:sp>
    </p:spTree>
    <p:extLst>
      <p:ext uri="{BB962C8B-B14F-4D97-AF65-F5344CB8AC3E}">
        <p14:creationId xmlns:p14="http://schemas.microsoft.com/office/powerpoint/2010/main" val="2539618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FDA8138-BCE2-4C56-9079-74FC06F48001}" type="datetimeFigureOut">
              <a:rPr lang="en-US" smtClean="0"/>
              <a:t>7/25/2022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529EC-4C91-4AD1-8D14-88AA92079E61}" type="slidenum">
              <a:rPr lang="en-US" smtClean="0"/>
              <a:t>‹#›</a:t>
            </a:fld>
            <a:endParaRPr lang="en-US"/>
          </a:p>
        </p:txBody>
      </p:sp>
    </p:spTree>
    <p:extLst>
      <p:ext uri="{BB962C8B-B14F-4D97-AF65-F5344CB8AC3E}">
        <p14:creationId xmlns:p14="http://schemas.microsoft.com/office/powerpoint/2010/main" val="981720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DA8138-BCE2-4C56-9079-74FC06F48001}" type="datetimeFigureOut">
              <a:rPr lang="en-US" smtClean="0"/>
              <a:t>7/25/2022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529EC-4C91-4AD1-8D14-88AA92079E61}" type="slidenum">
              <a:rPr lang="en-US" smtClean="0"/>
              <a:t>‹#›</a:t>
            </a:fld>
            <a:endParaRPr lang="en-US"/>
          </a:p>
        </p:txBody>
      </p:sp>
    </p:spTree>
    <p:extLst>
      <p:ext uri="{BB962C8B-B14F-4D97-AF65-F5344CB8AC3E}">
        <p14:creationId xmlns:p14="http://schemas.microsoft.com/office/powerpoint/2010/main" val="2386183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DA8138-BCE2-4C56-9079-74FC06F48001}" type="datetimeFigureOut">
              <a:rPr lang="en-US" smtClean="0"/>
              <a:t>7/25/2022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529EC-4C91-4AD1-8D14-88AA92079E61}" type="slidenum">
              <a:rPr lang="en-US" smtClean="0"/>
              <a:t>‹#›</a:t>
            </a:fld>
            <a:endParaRPr lang="en-US"/>
          </a:p>
        </p:txBody>
      </p:sp>
    </p:spTree>
    <p:extLst>
      <p:ext uri="{BB962C8B-B14F-4D97-AF65-F5344CB8AC3E}">
        <p14:creationId xmlns:p14="http://schemas.microsoft.com/office/powerpoint/2010/main" val="7756715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With Background Picture">
    <p:spTree>
      <p:nvGrpSpPr>
        <p:cNvPr id="1" name=""/>
        <p:cNvGrpSpPr/>
        <p:nvPr/>
      </p:nvGrpSpPr>
      <p:grpSpPr>
        <a:xfrm>
          <a:off x="0" y="0"/>
          <a:ext cx="0" cy="0"/>
          <a:chOff x="0" y="0"/>
          <a:chExt cx="0" cy="0"/>
        </a:xfrm>
      </p:grpSpPr>
      <p:pic>
        <p:nvPicPr>
          <p:cNvPr id="7" name="Picture Placeholder 5" descr="Seal on the Oval. Used as a background picture.">
            <a:extLst>
              <a:ext uri="{FF2B5EF4-FFF2-40B4-BE49-F238E27FC236}">
                <a16:creationId xmlns:a16="http://schemas.microsoft.com/office/drawing/2014/main" id="{C4E00CA3-028B-4946-BBB4-5C31154E32A4}"/>
              </a:ext>
            </a:extLst>
          </p:cNvPr>
          <p:cNvPicPr>
            <a:picLocks noChangeAspect="1"/>
          </p:cNvPicPr>
          <p:nvPr userDrawn="1"/>
        </p:nvPicPr>
        <p:blipFill rotWithShape="1">
          <a:blip r:embed="rId2"/>
          <a:srcRect t="11942" b="11942"/>
          <a:stretch/>
        </p:blipFill>
        <p:spPr>
          <a:xfrm>
            <a:off x="300213" y="374580"/>
            <a:ext cx="8543581" cy="5772839"/>
          </a:xfrm>
          <a:prstGeom prst="rect">
            <a:avLst/>
          </a:prstGeom>
        </p:spPr>
      </p:pic>
      <p:sp>
        <p:nvSpPr>
          <p:cNvPr id="2" name="Title 1">
            <a:extLst>
              <a:ext uri="{FF2B5EF4-FFF2-40B4-BE49-F238E27FC236}">
                <a16:creationId xmlns:a16="http://schemas.microsoft.com/office/drawing/2014/main" id="{7E9F839D-17A6-464E-BE22-E9B747DF33B1}"/>
              </a:ext>
            </a:extLst>
          </p:cNvPr>
          <p:cNvSpPr>
            <a:spLocks noGrp="1"/>
          </p:cNvSpPr>
          <p:nvPr>
            <p:ph type="ctrTitle"/>
          </p:nvPr>
        </p:nvSpPr>
        <p:spPr>
          <a:xfrm>
            <a:off x="300210" y="1912072"/>
            <a:ext cx="8542534" cy="2387600"/>
          </a:xfrm>
          <a:solidFill>
            <a:srgbClr val="FFFFFF">
              <a:alpha val="69804"/>
            </a:srgbClr>
          </a:solidFill>
        </p:spPr>
        <p:txBody>
          <a:bodyPr lIns="365760" anchor="ctr">
            <a:normAutofit/>
          </a:bodyPr>
          <a:lstStyle>
            <a:lvl1pPr algn="l">
              <a:defRPr sz="4125"/>
            </a:lvl1pPr>
          </a:lstStyle>
          <a:p>
            <a:r>
              <a:rPr lang="en-US"/>
              <a:t>Click to edit Master title style</a:t>
            </a:r>
          </a:p>
        </p:txBody>
      </p:sp>
      <p:sp>
        <p:nvSpPr>
          <p:cNvPr id="5" name="Footer Placeholder 4">
            <a:extLst>
              <a:ext uri="{FF2B5EF4-FFF2-40B4-BE49-F238E27FC236}">
                <a16:creationId xmlns:a16="http://schemas.microsoft.com/office/drawing/2014/main" id="{7D148FA3-A642-4E78-8E7B-809942D8C7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D71CDF-2BA0-4B12-BAB3-F078D4D10D74}"/>
              </a:ext>
            </a:extLst>
          </p:cNvPr>
          <p:cNvSpPr>
            <a:spLocks noGrp="1"/>
          </p:cNvSpPr>
          <p:nvPr>
            <p:ph type="sldNum" sz="quarter" idx="12"/>
          </p:nvPr>
        </p:nvSpPr>
        <p:spPr/>
        <p:txBody>
          <a:bodyPr/>
          <a:lstStyle>
            <a:lvl1pPr>
              <a:defRPr/>
            </a:lvl1pPr>
          </a:lstStyle>
          <a:p>
            <a:fld id="{8C702ADA-344D-4C5C-97AD-978608FF7B5A}" type="slidenum">
              <a:rPr lang="en-US" smtClean="0"/>
              <a:pPr/>
              <a:t>‹#›</a:t>
            </a:fld>
            <a:endParaRPr lang="en-US"/>
          </a:p>
        </p:txBody>
      </p:sp>
    </p:spTree>
    <p:extLst>
      <p:ext uri="{BB962C8B-B14F-4D97-AF65-F5344CB8AC3E}">
        <p14:creationId xmlns:p14="http://schemas.microsoft.com/office/powerpoint/2010/main" val="2077408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tatistics with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507D5D7-B1FE-44D4-9552-B7681E39C9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899665-9022-4763-9F34-BC62AC635B9F}"/>
              </a:ext>
            </a:extLst>
          </p:cNvPr>
          <p:cNvSpPr>
            <a:spLocks noGrp="1"/>
          </p:cNvSpPr>
          <p:nvPr>
            <p:ph type="sldNum" sz="quarter" idx="12"/>
          </p:nvPr>
        </p:nvSpPr>
        <p:spPr/>
        <p:txBody>
          <a:bodyPr/>
          <a:lstStyle/>
          <a:p>
            <a:fld id="{DFA4CD3D-26C8-47FF-8D13-9B32BAAB4735}" type="slidenum">
              <a:rPr lang="en-US" smtClean="0"/>
              <a:t>‹#›</a:t>
            </a:fld>
            <a:endParaRPr lang="en-US"/>
          </a:p>
        </p:txBody>
      </p:sp>
      <p:sp>
        <p:nvSpPr>
          <p:cNvPr id="8" name="Text Placeholder 7">
            <a:extLst>
              <a:ext uri="{FF2B5EF4-FFF2-40B4-BE49-F238E27FC236}">
                <a16:creationId xmlns:a16="http://schemas.microsoft.com/office/drawing/2014/main" id="{95C1AF12-65D7-4CCC-B876-272178DEF7BB}"/>
              </a:ext>
            </a:extLst>
          </p:cNvPr>
          <p:cNvSpPr>
            <a:spLocks noGrp="1"/>
          </p:cNvSpPr>
          <p:nvPr>
            <p:ph type="body" sz="quarter" idx="13" hasCustomPrompt="1"/>
          </p:nvPr>
        </p:nvSpPr>
        <p:spPr>
          <a:xfrm>
            <a:off x="611981" y="2178050"/>
            <a:ext cx="2400300" cy="1555750"/>
          </a:xfrm>
        </p:spPr>
        <p:txBody>
          <a:bodyPr anchor="ctr" anchorCtr="0">
            <a:noAutofit/>
          </a:bodyPr>
          <a:lstStyle>
            <a:lvl1pPr marL="0" indent="0" algn="ctr">
              <a:buNone/>
              <a:defRPr sz="5625">
                <a:latin typeface="+mj-lt"/>
              </a:defRPr>
            </a:lvl1pPr>
          </a:lstStyle>
          <a:p>
            <a:pPr lvl="0"/>
            <a:r>
              <a:rPr lang="en-US"/>
              <a:t>00</a:t>
            </a:r>
          </a:p>
        </p:txBody>
      </p:sp>
      <p:cxnSp>
        <p:nvCxnSpPr>
          <p:cNvPr id="11" name="Straight Connector 10">
            <a:extLst>
              <a:ext uri="{FF2B5EF4-FFF2-40B4-BE49-F238E27FC236}">
                <a16:creationId xmlns:a16="http://schemas.microsoft.com/office/drawing/2014/main" id="{F978A9C5-0FEF-4CDF-8E0D-77B2B3787EB1}"/>
              </a:ext>
            </a:extLst>
          </p:cNvPr>
          <p:cNvCxnSpPr>
            <a:cxnSpLocks/>
          </p:cNvCxnSpPr>
          <p:nvPr userDrawn="1"/>
        </p:nvCxnSpPr>
        <p:spPr>
          <a:xfrm>
            <a:off x="1588477" y="3771508"/>
            <a:ext cx="411480" cy="0"/>
          </a:xfrm>
          <a:prstGeom prst="line">
            <a:avLst/>
          </a:prstGeom>
          <a:ln w="79375">
            <a:solidFill>
              <a:srgbClr val="BA0C2F"/>
            </a:solidFill>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A31E8251-4870-40ED-8F84-F3F4065F8BED}"/>
              </a:ext>
            </a:extLst>
          </p:cNvPr>
          <p:cNvSpPr>
            <a:spLocks noGrp="1"/>
          </p:cNvSpPr>
          <p:nvPr>
            <p:ph type="body" sz="quarter" idx="21" hasCustomPrompt="1"/>
          </p:nvPr>
        </p:nvSpPr>
        <p:spPr>
          <a:xfrm>
            <a:off x="611987" y="4133426"/>
            <a:ext cx="2400300" cy="296986"/>
          </a:xfrm>
        </p:spPr>
        <p:txBody>
          <a:bodyPr anchor="b">
            <a:normAutofit/>
          </a:bodyPr>
          <a:lstStyle>
            <a:lvl1pPr marL="0" indent="0" algn="ctr">
              <a:buNone/>
              <a:defRPr sz="1350" b="1"/>
            </a:lvl1pPr>
            <a:lvl2pPr marL="342884" indent="0">
              <a:buNone/>
              <a:defRPr sz="1500" b="1"/>
            </a:lvl2pPr>
            <a:lvl3pPr marL="685766" indent="0">
              <a:buNone/>
              <a:defRPr sz="135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a:t>CLICK TO EDIT MASTER TEXT STYLES</a:t>
            </a:r>
          </a:p>
        </p:txBody>
      </p:sp>
      <p:sp>
        <p:nvSpPr>
          <p:cNvPr id="13" name="Content Placeholder 3">
            <a:extLst>
              <a:ext uri="{FF2B5EF4-FFF2-40B4-BE49-F238E27FC236}">
                <a16:creationId xmlns:a16="http://schemas.microsoft.com/office/drawing/2014/main" id="{C921F103-A52D-4BF8-A426-261D45BC06E9}"/>
              </a:ext>
            </a:extLst>
          </p:cNvPr>
          <p:cNvSpPr>
            <a:spLocks noGrp="1"/>
          </p:cNvSpPr>
          <p:nvPr>
            <p:ph sz="half" idx="22"/>
          </p:nvPr>
        </p:nvSpPr>
        <p:spPr>
          <a:xfrm>
            <a:off x="611982" y="4430412"/>
            <a:ext cx="2400300" cy="754756"/>
          </a:xfrm>
        </p:spPr>
        <p:txBody>
          <a:bodyPr>
            <a:noAutofit/>
          </a:bodyPr>
          <a:lstStyle>
            <a:lvl1pPr marL="0" indent="0" algn="ctr">
              <a:buNone/>
              <a:defRPr sz="1200"/>
            </a:lvl1pPr>
            <a:lvl2pPr marL="342884" indent="0">
              <a:buNone/>
              <a:defRPr sz="1050"/>
            </a:lvl2pPr>
            <a:lvl3pPr marL="685766" indent="0">
              <a:buNone/>
              <a:defRPr sz="900"/>
            </a:lvl3pPr>
            <a:lvl4pPr marL="1028649" indent="0">
              <a:buNone/>
              <a:defRPr sz="825"/>
            </a:lvl4pPr>
            <a:lvl5pPr marL="1371532" indent="0" algn="ctr">
              <a:buNone/>
              <a:defRPr sz="825"/>
            </a:lvl5pPr>
          </a:lstStyle>
          <a:p>
            <a:pPr lvl="0"/>
            <a:r>
              <a:rPr lang="en-US"/>
              <a:t>Click to edit Master text styles</a:t>
            </a:r>
          </a:p>
          <a:p>
            <a:pPr lvl="4"/>
            <a:endParaRPr lang="en-US"/>
          </a:p>
        </p:txBody>
      </p:sp>
      <p:sp>
        <p:nvSpPr>
          <p:cNvPr id="17" name="Text Placeholder 7">
            <a:extLst>
              <a:ext uri="{FF2B5EF4-FFF2-40B4-BE49-F238E27FC236}">
                <a16:creationId xmlns:a16="http://schemas.microsoft.com/office/drawing/2014/main" id="{47B445D7-04D9-4518-A91A-395D959AA54D}"/>
              </a:ext>
            </a:extLst>
          </p:cNvPr>
          <p:cNvSpPr>
            <a:spLocks noGrp="1"/>
          </p:cNvSpPr>
          <p:nvPr>
            <p:ph type="body" sz="quarter" idx="23" hasCustomPrompt="1"/>
          </p:nvPr>
        </p:nvSpPr>
        <p:spPr>
          <a:xfrm>
            <a:off x="3271518" y="2178050"/>
            <a:ext cx="2400300" cy="1555750"/>
          </a:xfrm>
        </p:spPr>
        <p:txBody>
          <a:bodyPr anchor="ctr" anchorCtr="0">
            <a:noAutofit/>
          </a:bodyPr>
          <a:lstStyle>
            <a:lvl1pPr marL="0" indent="0" algn="ctr">
              <a:buNone/>
              <a:defRPr sz="5625">
                <a:latin typeface="+mj-lt"/>
              </a:defRPr>
            </a:lvl1pPr>
          </a:lstStyle>
          <a:p>
            <a:pPr lvl="0"/>
            <a:r>
              <a:rPr lang="en-US"/>
              <a:t>00</a:t>
            </a:r>
          </a:p>
        </p:txBody>
      </p:sp>
      <p:cxnSp>
        <p:nvCxnSpPr>
          <p:cNvPr id="18" name="Straight Connector 17">
            <a:extLst>
              <a:ext uri="{FF2B5EF4-FFF2-40B4-BE49-F238E27FC236}">
                <a16:creationId xmlns:a16="http://schemas.microsoft.com/office/drawing/2014/main" id="{5F2A72AE-B0BA-451A-A298-6F08D46BE149}"/>
              </a:ext>
            </a:extLst>
          </p:cNvPr>
          <p:cNvCxnSpPr>
            <a:cxnSpLocks/>
          </p:cNvCxnSpPr>
          <p:nvPr userDrawn="1"/>
        </p:nvCxnSpPr>
        <p:spPr>
          <a:xfrm>
            <a:off x="4290434" y="3771508"/>
            <a:ext cx="411480" cy="0"/>
          </a:xfrm>
          <a:prstGeom prst="line">
            <a:avLst/>
          </a:prstGeom>
          <a:ln w="79375">
            <a:solidFill>
              <a:srgbClr val="BA0C2F"/>
            </a:solidFill>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544B66B5-8A11-414B-BD6A-3CA8D49CDAC9}"/>
              </a:ext>
            </a:extLst>
          </p:cNvPr>
          <p:cNvSpPr>
            <a:spLocks noGrp="1"/>
          </p:cNvSpPr>
          <p:nvPr>
            <p:ph type="body" sz="quarter" idx="24" hasCustomPrompt="1"/>
          </p:nvPr>
        </p:nvSpPr>
        <p:spPr>
          <a:xfrm>
            <a:off x="3271524" y="4133426"/>
            <a:ext cx="2400300" cy="296986"/>
          </a:xfrm>
        </p:spPr>
        <p:txBody>
          <a:bodyPr anchor="b">
            <a:normAutofit/>
          </a:bodyPr>
          <a:lstStyle>
            <a:lvl1pPr marL="0" indent="0" algn="ctr">
              <a:buNone/>
              <a:defRPr sz="1350" b="1"/>
            </a:lvl1pPr>
            <a:lvl2pPr marL="342884" indent="0">
              <a:buNone/>
              <a:defRPr sz="1500" b="1"/>
            </a:lvl2pPr>
            <a:lvl3pPr marL="685766" indent="0">
              <a:buNone/>
              <a:defRPr sz="135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a:t>CLICK TO EDIT MASTER TEXT STYLES</a:t>
            </a:r>
          </a:p>
        </p:txBody>
      </p:sp>
      <p:sp>
        <p:nvSpPr>
          <p:cNvPr id="20" name="Content Placeholder 3">
            <a:extLst>
              <a:ext uri="{FF2B5EF4-FFF2-40B4-BE49-F238E27FC236}">
                <a16:creationId xmlns:a16="http://schemas.microsoft.com/office/drawing/2014/main" id="{9B83ED64-7985-4721-920B-54BC42A5E1D7}"/>
              </a:ext>
            </a:extLst>
          </p:cNvPr>
          <p:cNvSpPr>
            <a:spLocks noGrp="1"/>
          </p:cNvSpPr>
          <p:nvPr>
            <p:ph sz="half" idx="25"/>
          </p:nvPr>
        </p:nvSpPr>
        <p:spPr>
          <a:xfrm>
            <a:off x="3271519" y="4430412"/>
            <a:ext cx="2400300" cy="754756"/>
          </a:xfrm>
        </p:spPr>
        <p:txBody>
          <a:bodyPr>
            <a:noAutofit/>
          </a:bodyPr>
          <a:lstStyle>
            <a:lvl1pPr marL="0" indent="0" algn="ctr">
              <a:buNone/>
              <a:defRPr sz="1200"/>
            </a:lvl1pPr>
            <a:lvl2pPr marL="342884" indent="0">
              <a:buNone/>
              <a:defRPr sz="1050"/>
            </a:lvl2pPr>
            <a:lvl3pPr marL="685766" indent="0">
              <a:buNone/>
              <a:defRPr sz="900"/>
            </a:lvl3pPr>
            <a:lvl4pPr marL="1028649" indent="0">
              <a:buNone/>
              <a:defRPr sz="825"/>
            </a:lvl4pPr>
            <a:lvl5pPr marL="1371532" indent="0" algn="ctr">
              <a:buNone/>
              <a:defRPr sz="825"/>
            </a:lvl5pPr>
          </a:lstStyle>
          <a:p>
            <a:pPr lvl="0"/>
            <a:r>
              <a:rPr lang="en-US"/>
              <a:t>Click to edit Master text styles</a:t>
            </a:r>
          </a:p>
          <a:p>
            <a:pPr lvl="4"/>
            <a:endParaRPr lang="en-US"/>
          </a:p>
        </p:txBody>
      </p:sp>
      <p:sp>
        <p:nvSpPr>
          <p:cNvPr id="21" name="Text Placeholder 7">
            <a:extLst>
              <a:ext uri="{FF2B5EF4-FFF2-40B4-BE49-F238E27FC236}">
                <a16:creationId xmlns:a16="http://schemas.microsoft.com/office/drawing/2014/main" id="{48CFB95A-0D9D-453A-9CB2-BF05EF3E7A0C}"/>
              </a:ext>
            </a:extLst>
          </p:cNvPr>
          <p:cNvSpPr>
            <a:spLocks noGrp="1"/>
          </p:cNvSpPr>
          <p:nvPr>
            <p:ph type="body" sz="quarter" idx="26" hasCustomPrompt="1"/>
          </p:nvPr>
        </p:nvSpPr>
        <p:spPr>
          <a:xfrm>
            <a:off x="5931050" y="2178050"/>
            <a:ext cx="2400300" cy="1555750"/>
          </a:xfrm>
        </p:spPr>
        <p:txBody>
          <a:bodyPr anchor="ctr" anchorCtr="0">
            <a:noAutofit/>
          </a:bodyPr>
          <a:lstStyle>
            <a:lvl1pPr marL="0" indent="0" algn="ctr">
              <a:buNone/>
              <a:defRPr sz="5625">
                <a:latin typeface="+mj-lt"/>
              </a:defRPr>
            </a:lvl1pPr>
          </a:lstStyle>
          <a:p>
            <a:pPr lvl="0"/>
            <a:r>
              <a:rPr lang="en-US"/>
              <a:t>00</a:t>
            </a:r>
          </a:p>
        </p:txBody>
      </p:sp>
      <p:cxnSp>
        <p:nvCxnSpPr>
          <p:cNvPr id="22" name="Straight Connector 21">
            <a:extLst>
              <a:ext uri="{FF2B5EF4-FFF2-40B4-BE49-F238E27FC236}">
                <a16:creationId xmlns:a16="http://schemas.microsoft.com/office/drawing/2014/main" id="{6F95B02B-287E-4902-9AF6-04C885FA6DD1}"/>
              </a:ext>
            </a:extLst>
          </p:cNvPr>
          <p:cNvCxnSpPr>
            <a:cxnSpLocks/>
          </p:cNvCxnSpPr>
          <p:nvPr userDrawn="1"/>
        </p:nvCxnSpPr>
        <p:spPr>
          <a:xfrm>
            <a:off x="6957036" y="3771508"/>
            <a:ext cx="411480" cy="0"/>
          </a:xfrm>
          <a:prstGeom prst="line">
            <a:avLst/>
          </a:prstGeom>
          <a:ln w="79375">
            <a:solidFill>
              <a:srgbClr val="BA0C2F"/>
            </a:solidFill>
          </a:ln>
        </p:spPr>
        <p:style>
          <a:lnRef idx="1">
            <a:schemeClr val="accent1"/>
          </a:lnRef>
          <a:fillRef idx="0">
            <a:schemeClr val="accent1"/>
          </a:fillRef>
          <a:effectRef idx="0">
            <a:schemeClr val="accent1"/>
          </a:effectRef>
          <a:fontRef idx="minor">
            <a:schemeClr val="tx1"/>
          </a:fontRef>
        </p:style>
      </p:cxnSp>
      <p:sp>
        <p:nvSpPr>
          <p:cNvPr id="23" name="Text Placeholder 4">
            <a:extLst>
              <a:ext uri="{FF2B5EF4-FFF2-40B4-BE49-F238E27FC236}">
                <a16:creationId xmlns:a16="http://schemas.microsoft.com/office/drawing/2014/main" id="{D79EC675-E9A3-4C03-B61F-A49031FA5008}"/>
              </a:ext>
            </a:extLst>
          </p:cNvPr>
          <p:cNvSpPr>
            <a:spLocks noGrp="1"/>
          </p:cNvSpPr>
          <p:nvPr>
            <p:ph type="body" sz="quarter" idx="27" hasCustomPrompt="1"/>
          </p:nvPr>
        </p:nvSpPr>
        <p:spPr>
          <a:xfrm>
            <a:off x="5931056" y="4133426"/>
            <a:ext cx="2400300" cy="296986"/>
          </a:xfrm>
        </p:spPr>
        <p:txBody>
          <a:bodyPr anchor="b">
            <a:normAutofit/>
          </a:bodyPr>
          <a:lstStyle>
            <a:lvl1pPr marL="0" indent="0" algn="ctr">
              <a:buNone/>
              <a:defRPr sz="1350" b="1"/>
            </a:lvl1pPr>
            <a:lvl2pPr marL="342884" indent="0">
              <a:buNone/>
              <a:defRPr sz="1500" b="1"/>
            </a:lvl2pPr>
            <a:lvl3pPr marL="685766" indent="0">
              <a:buNone/>
              <a:defRPr sz="135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a:t>CLICK TO EDIT MASTER TEXT STYLES</a:t>
            </a:r>
          </a:p>
        </p:txBody>
      </p:sp>
      <p:sp>
        <p:nvSpPr>
          <p:cNvPr id="24" name="Content Placeholder 3">
            <a:extLst>
              <a:ext uri="{FF2B5EF4-FFF2-40B4-BE49-F238E27FC236}">
                <a16:creationId xmlns:a16="http://schemas.microsoft.com/office/drawing/2014/main" id="{B8429F79-518E-407C-8FF2-83D7C7D801FD}"/>
              </a:ext>
            </a:extLst>
          </p:cNvPr>
          <p:cNvSpPr>
            <a:spLocks noGrp="1"/>
          </p:cNvSpPr>
          <p:nvPr>
            <p:ph sz="half" idx="28"/>
          </p:nvPr>
        </p:nvSpPr>
        <p:spPr>
          <a:xfrm>
            <a:off x="5931050" y="4430412"/>
            <a:ext cx="2400300" cy="754756"/>
          </a:xfrm>
        </p:spPr>
        <p:txBody>
          <a:bodyPr>
            <a:noAutofit/>
          </a:bodyPr>
          <a:lstStyle>
            <a:lvl1pPr marL="0" indent="0" algn="ctr">
              <a:buNone/>
              <a:defRPr sz="1200"/>
            </a:lvl1pPr>
            <a:lvl2pPr marL="342884" indent="0">
              <a:buNone/>
              <a:defRPr sz="1050"/>
            </a:lvl2pPr>
            <a:lvl3pPr marL="685766" indent="0">
              <a:buNone/>
              <a:defRPr sz="900"/>
            </a:lvl3pPr>
            <a:lvl4pPr marL="1028649" indent="0">
              <a:buNone/>
              <a:defRPr sz="825"/>
            </a:lvl4pPr>
            <a:lvl5pPr marL="1371532" indent="0" algn="ctr">
              <a:buNone/>
              <a:defRPr sz="825"/>
            </a:lvl5pPr>
          </a:lstStyle>
          <a:p>
            <a:pPr lvl="0"/>
            <a:r>
              <a:rPr lang="en-US"/>
              <a:t>Click to edit Master text styles</a:t>
            </a:r>
          </a:p>
          <a:p>
            <a:pPr lvl="4"/>
            <a:endParaRPr lang="en-US"/>
          </a:p>
        </p:txBody>
      </p:sp>
      <p:sp>
        <p:nvSpPr>
          <p:cNvPr id="25" name="Title 1">
            <a:extLst>
              <a:ext uri="{FF2B5EF4-FFF2-40B4-BE49-F238E27FC236}">
                <a16:creationId xmlns:a16="http://schemas.microsoft.com/office/drawing/2014/main" id="{784EC54A-1238-054A-B123-4E089148A05A}"/>
              </a:ext>
            </a:extLst>
          </p:cNvPr>
          <p:cNvSpPr>
            <a:spLocks noGrp="1"/>
          </p:cNvSpPr>
          <p:nvPr>
            <p:ph type="title"/>
          </p:nvPr>
        </p:nvSpPr>
        <p:spPr>
          <a:xfrm>
            <a:off x="628650" y="986042"/>
            <a:ext cx="7886700" cy="838854"/>
          </a:xfrm>
        </p:spPr>
        <p:txBody>
          <a:bodyPr anchor="t"/>
          <a:lstStyle/>
          <a:p>
            <a:r>
              <a:rPr lang="en-US"/>
              <a:t>Click to edit Master title style</a:t>
            </a:r>
          </a:p>
        </p:txBody>
      </p:sp>
      <p:cxnSp>
        <p:nvCxnSpPr>
          <p:cNvPr id="26" name="Straight Connector 25">
            <a:extLst>
              <a:ext uri="{FF2B5EF4-FFF2-40B4-BE49-F238E27FC236}">
                <a16:creationId xmlns:a16="http://schemas.microsoft.com/office/drawing/2014/main" id="{2FB88219-839E-554B-B72F-F7177AF5404C}"/>
              </a:ext>
            </a:extLst>
          </p:cNvPr>
          <p:cNvCxnSpPr>
            <a:cxnSpLocks/>
          </p:cNvCxnSpPr>
          <p:nvPr userDrawn="1"/>
        </p:nvCxnSpPr>
        <p:spPr>
          <a:xfrm>
            <a:off x="628650" y="801837"/>
            <a:ext cx="411480" cy="0"/>
          </a:xfrm>
          <a:prstGeom prst="line">
            <a:avLst/>
          </a:prstGeom>
          <a:ln w="793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2774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DA8138-BCE2-4C56-9079-74FC06F48001}" type="datetimeFigureOut">
              <a:rPr lang="en-US" smtClean="0"/>
              <a:t>7/25/2022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529EC-4C91-4AD1-8D14-88AA92079E61}" type="slidenum">
              <a:rPr lang="en-US" smtClean="0"/>
              <a:t>‹#›</a:t>
            </a:fld>
            <a:endParaRPr lang="en-US"/>
          </a:p>
        </p:txBody>
      </p:sp>
    </p:spTree>
    <p:extLst>
      <p:ext uri="{BB962C8B-B14F-4D97-AF65-F5344CB8AC3E}">
        <p14:creationId xmlns:p14="http://schemas.microsoft.com/office/powerpoint/2010/main" val="3581351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FDA8138-BCE2-4C56-9079-74FC06F48001}" type="datetimeFigureOut">
              <a:rPr lang="en-US" smtClean="0"/>
              <a:t>7/25/2022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529EC-4C91-4AD1-8D14-88AA92079E61}" type="slidenum">
              <a:rPr lang="en-US" smtClean="0"/>
              <a:t>‹#›</a:t>
            </a:fld>
            <a:endParaRPr lang="en-US"/>
          </a:p>
        </p:txBody>
      </p:sp>
    </p:spTree>
    <p:extLst>
      <p:ext uri="{BB962C8B-B14F-4D97-AF65-F5344CB8AC3E}">
        <p14:creationId xmlns:p14="http://schemas.microsoft.com/office/powerpoint/2010/main" val="1105675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FDA8138-BCE2-4C56-9079-74FC06F48001}" type="datetimeFigureOut">
              <a:rPr lang="en-US" smtClean="0"/>
              <a:t>7/25/2022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7529EC-4C91-4AD1-8D14-88AA92079E61}" type="slidenum">
              <a:rPr lang="en-US" smtClean="0"/>
              <a:t>‹#›</a:t>
            </a:fld>
            <a:endParaRPr lang="en-US"/>
          </a:p>
        </p:txBody>
      </p:sp>
    </p:spTree>
    <p:extLst>
      <p:ext uri="{BB962C8B-B14F-4D97-AF65-F5344CB8AC3E}">
        <p14:creationId xmlns:p14="http://schemas.microsoft.com/office/powerpoint/2010/main" val="3479520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DA8138-BCE2-4C56-9079-74FC06F48001}" type="datetimeFigureOut">
              <a:rPr lang="en-US" smtClean="0"/>
              <a:t>7/25/2022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7529EC-4C91-4AD1-8D14-88AA92079E61}" type="slidenum">
              <a:rPr lang="en-US" smtClean="0"/>
              <a:t>‹#›</a:t>
            </a:fld>
            <a:endParaRPr lang="en-US"/>
          </a:p>
        </p:txBody>
      </p:sp>
    </p:spTree>
    <p:extLst>
      <p:ext uri="{BB962C8B-B14F-4D97-AF65-F5344CB8AC3E}">
        <p14:creationId xmlns:p14="http://schemas.microsoft.com/office/powerpoint/2010/main" val="3116258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FDA8138-BCE2-4C56-9079-74FC06F48001}" type="datetimeFigureOut">
              <a:rPr lang="en-US" smtClean="0"/>
              <a:t>7/25/2022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7529EC-4C91-4AD1-8D14-88AA92079E61}" type="slidenum">
              <a:rPr lang="en-US" smtClean="0"/>
              <a:t>‹#›</a:t>
            </a:fld>
            <a:endParaRPr lang="en-US"/>
          </a:p>
        </p:txBody>
      </p:sp>
    </p:spTree>
    <p:extLst>
      <p:ext uri="{BB962C8B-B14F-4D97-AF65-F5344CB8AC3E}">
        <p14:creationId xmlns:p14="http://schemas.microsoft.com/office/powerpoint/2010/main" val="2617694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DA8138-BCE2-4C56-9079-74FC06F48001}" type="datetimeFigureOut">
              <a:rPr lang="en-US" smtClean="0"/>
              <a:t>7/25/2022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7529EC-4C91-4AD1-8D14-88AA92079E61}" type="slidenum">
              <a:rPr lang="en-US" smtClean="0"/>
              <a:t>‹#›</a:t>
            </a:fld>
            <a:endParaRPr lang="en-US"/>
          </a:p>
        </p:txBody>
      </p:sp>
    </p:spTree>
    <p:extLst>
      <p:ext uri="{BB962C8B-B14F-4D97-AF65-F5344CB8AC3E}">
        <p14:creationId xmlns:p14="http://schemas.microsoft.com/office/powerpoint/2010/main" val="576180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FDA8138-BCE2-4C56-9079-74FC06F48001}" type="datetimeFigureOut">
              <a:rPr lang="en-US" smtClean="0"/>
              <a:t>7/25/2022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7529EC-4C91-4AD1-8D14-88AA92079E61}" type="slidenum">
              <a:rPr lang="en-US" smtClean="0"/>
              <a:t>‹#›</a:t>
            </a:fld>
            <a:endParaRPr lang="en-US"/>
          </a:p>
        </p:txBody>
      </p:sp>
    </p:spTree>
    <p:extLst>
      <p:ext uri="{BB962C8B-B14F-4D97-AF65-F5344CB8AC3E}">
        <p14:creationId xmlns:p14="http://schemas.microsoft.com/office/powerpoint/2010/main" val="41201308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FDA8138-BCE2-4C56-9079-74FC06F48001}" type="datetimeFigureOut">
              <a:rPr lang="en-US" smtClean="0"/>
              <a:t>7/25/2022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7529EC-4C91-4AD1-8D14-88AA92079E61}" type="slidenum">
              <a:rPr lang="en-US" smtClean="0"/>
              <a:t>‹#›</a:t>
            </a:fld>
            <a:endParaRPr lang="en-US"/>
          </a:p>
        </p:txBody>
      </p:sp>
    </p:spTree>
    <p:extLst>
      <p:ext uri="{BB962C8B-B14F-4D97-AF65-F5344CB8AC3E}">
        <p14:creationId xmlns:p14="http://schemas.microsoft.com/office/powerpoint/2010/main" val="6150297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DA8138-BCE2-4C56-9079-74FC06F48001}" type="datetimeFigureOut">
              <a:rPr lang="en-US" smtClean="0"/>
              <a:t>7/25/2022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7529EC-4C91-4AD1-8D14-88AA92079E61}" type="slidenum">
              <a:rPr lang="en-US" smtClean="0"/>
              <a:t>‹#›</a:t>
            </a:fld>
            <a:endParaRPr lang="en-US"/>
          </a:p>
        </p:txBody>
      </p:sp>
    </p:spTree>
    <p:extLst>
      <p:ext uri="{BB962C8B-B14F-4D97-AF65-F5344CB8AC3E}">
        <p14:creationId xmlns:p14="http://schemas.microsoft.com/office/powerpoint/2010/main" val="3630915114"/>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png"/><Relationship Id="rId7"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hyperlink" Target="https://en.wikipedia.org/wiki/Sequence_analysis_in_social_sciences" TargetMode="Externa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hyperlink" Target="https://en.wikipedia.org/wiki/Sequence_analysis_in_social_sciences" TargetMode="Externa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FEB08F1-D4E0-4665-A44B-C74C6D4F58FC}"/>
              </a:ext>
            </a:extLst>
          </p:cNvPr>
          <p:cNvSpPr/>
          <p:nvPr/>
        </p:nvSpPr>
        <p:spPr>
          <a:xfrm>
            <a:off x="279987" y="3757706"/>
            <a:ext cx="8726851" cy="28145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84">
              <a:spcAft>
                <a:spcPts val="450"/>
              </a:spcAft>
              <a:buClr>
                <a:srgbClr val="0046AD"/>
              </a:buClr>
              <a:buSzPct val="110000"/>
              <a:defRPr/>
            </a:pPr>
            <a:endParaRPr lang="en-US" sz="1350" dirty="0">
              <a:solidFill>
                <a:srgbClr val="FFFFFF"/>
              </a:solidFill>
              <a:latin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E121EE52-C4F6-4ED6-B438-22FA5EA15C10}"/>
              </a:ext>
            </a:extLst>
          </p:cNvPr>
          <p:cNvSpPr/>
          <p:nvPr/>
        </p:nvSpPr>
        <p:spPr>
          <a:xfrm>
            <a:off x="279987" y="77328"/>
            <a:ext cx="8726851" cy="31154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84">
              <a:spcAft>
                <a:spcPts val="450"/>
              </a:spcAft>
              <a:buClr>
                <a:srgbClr val="0046AD"/>
              </a:buClr>
              <a:buSzPct val="110000"/>
              <a:defRPr/>
            </a:pPr>
            <a:endParaRPr lang="en-US" sz="1350" dirty="0">
              <a:solidFill>
                <a:srgbClr val="FFFFFF"/>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CDE96BEB-C4CA-4135-855E-D92001428E6F}"/>
              </a:ext>
            </a:extLst>
          </p:cNvPr>
          <p:cNvSpPr/>
          <p:nvPr/>
        </p:nvSpPr>
        <p:spPr>
          <a:xfrm>
            <a:off x="-58723" y="1639533"/>
            <a:ext cx="9295002" cy="3159255"/>
          </a:xfrm>
          <a:prstGeom prst="rect">
            <a:avLst/>
          </a:prstGeom>
          <a:solidFill>
            <a:srgbClr val="BA0C2F"/>
          </a:solidFill>
          <a:ln>
            <a:solidFill>
              <a:srgbClr val="BA0D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84">
              <a:spcAft>
                <a:spcPts val="450"/>
              </a:spcAft>
              <a:buClr>
                <a:srgbClr val="0046AD"/>
              </a:buClr>
              <a:buSzPct val="110000"/>
              <a:defRPr/>
            </a:pPr>
            <a:endParaRPr lang="en-US" sz="1350" dirty="0">
              <a:solidFill>
                <a:srgbClr val="FFFFFF"/>
              </a:solidFill>
              <a:latin typeface="Calibri" panose="020F0502020204030204" pitchFamily="34" charset="0"/>
              <a:cs typeface="Calibri" panose="020F0502020204030204" pitchFamily="34" charset="0"/>
            </a:endParaRPr>
          </a:p>
        </p:txBody>
      </p:sp>
      <p:sp>
        <p:nvSpPr>
          <p:cNvPr id="6" name="Title 1">
            <a:extLst>
              <a:ext uri="{FF2B5EF4-FFF2-40B4-BE49-F238E27FC236}">
                <a16:creationId xmlns:a16="http://schemas.microsoft.com/office/drawing/2014/main" id="{F4437E77-3DBD-48A5-A3CC-F046617AC09F}"/>
              </a:ext>
            </a:extLst>
          </p:cNvPr>
          <p:cNvSpPr txBox="1">
            <a:spLocks/>
          </p:cNvSpPr>
          <p:nvPr/>
        </p:nvSpPr>
        <p:spPr>
          <a:xfrm>
            <a:off x="943571" y="1850790"/>
            <a:ext cx="7356764" cy="1416029"/>
          </a:xfrm>
          <a:prstGeom prst="rect">
            <a:avLst/>
          </a:prstGeom>
        </p:spPr>
        <p:txBody>
          <a:bodyPr vert="horz" wrap="square" lIns="0" tIns="0" rIns="0" bIns="0" rtlCol="0" anchor="b" anchorCtr="0">
            <a:spAutoFit/>
          </a:bodyPr>
          <a:lstStyle>
            <a:lvl1pPr algn="r" defTabSz="457200" rtl="0" eaLnBrk="1" latinLnBrk="0" hangingPunct="1">
              <a:lnSpc>
                <a:spcPts val="2700"/>
              </a:lnSpc>
              <a:spcBef>
                <a:spcPct val="0"/>
              </a:spcBef>
              <a:buNone/>
              <a:defRPr sz="2300" b="1" i="0" kern="1200" cap="all" spc="100">
                <a:solidFill>
                  <a:schemeClr val="bg1"/>
                </a:solidFill>
                <a:latin typeface="Open Sans"/>
                <a:ea typeface="+mj-ea"/>
                <a:cs typeface="Open Sans"/>
              </a:defRPr>
            </a:lvl1pPr>
          </a:lstStyle>
          <a:p>
            <a:pPr algn="ctr" defTabSz="342884">
              <a:lnSpc>
                <a:spcPts val="3000"/>
              </a:lnSpc>
              <a:spcBef>
                <a:spcPts val="450"/>
              </a:spcBef>
              <a:spcAft>
                <a:spcPts val="450"/>
              </a:spcAft>
            </a:pPr>
            <a:r>
              <a:rPr lang="en-US" sz="3000" dirty="0">
                <a:latin typeface="Calibri" panose="020F0502020204030204" pitchFamily="34" charset="0"/>
                <a:cs typeface="Calibri" panose="020F0502020204030204" pitchFamily="34" charset="0"/>
              </a:rPr>
              <a:t>Introduction to </a:t>
            </a:r>
          </a:p>
          <a:p>
            <a:pPr algn="ctr" defTabSz="342884">
              <a:lnSpc>
                <a:spcPts val="3000"/>
              </a:lnSpc>
              <a:spcBef>
                <a:spcPts val="450"/>
              </a:spcBef>
              <a:spcAft>
                <a:spcPts val="450"/>
              </a:spcAft>
            </a:pPr>
            <a:r>
              <a:rPr lang="en-US" sz="3000" dirty="0">
                <a:latin typeface="Calibri" panose="020F0502020204030204" pitchFamily="34" charset="0"/>
                <a:cs typeface="Calibri" panose="020F0502020204030204" pitchFamily="34" charset="0"/>
              </a:rPr>
              <a:t>sequence analysis</a:t>
            </a:r>
          </a:p>
          <a:p>
            <a:pPr algn="ctr" defTabSz="342884">
              <a:lnSpc>
                <a:spcPts val="3000"/>
              </a:lnSpc>
              <a:spcBef>
                <a:spcPts val="450"/>
              </a:spcBef>
              <a:spcAft>
                <a:spcPts val="450"/>
              </a:spcAft>
            </a:pPr>
            <a:endParaRPr lang="en-GB" sz="3000" dirty="0">
              <a:solidFill>
                <a:sysClr val="window" lastClr="FFFFFF"/>
              </a:solidFill>
              <a:latin typeface="Calibri" panose="020F0502020204030204" pitchFamily="34" charset="0"/>
              <a:cs typeface="Calibri" panose="020F0502020204030204" pitchFamily="34" charset="0"/>
            </a:endParaRPr>
          </a:p>
        </p:txBody>
      </p:sp>
      <p:sp>
        <p:nvSpPr>
          <p:cNvPr id="8" name="Subtitle 2">
            <a:extLst>
              <a:ext uri="{FF2B5EF4-FFF2-40B4-BE49-F238E27FC236}">
                <a16:creationId xmlns:a16="http://schemas.microsoft.com/office/drawing/2014/main" id="{EFC48C2A-AB93-4607-93D3-856C795D6D9E}"/>
              </a:ext>
            </a:extLst>
          </p:cNvPr>
          <p:cNvSpPr txBox="1">
            <a:spLocks/>
          </p:cNvSpPr>
          <p:nvPr/>
        </p:nvSpPr>
        <p:spPr>
          <a:xfrm>
            <a:off x="2996526" y="4861751"/>
            <a:ext cx="5859098" cy="623248"/>
          </a:xfrm>
          <a:prstGeom prst="rect">
            <a:avLst/>
          </a:prstGeom>
        </p:spPr>
        <p:txBody>
          <a:bodyPr vert="horz" wrap="square" lIns="0" tIns="0" rIns="0" bIns="0" rtlCol="0">
            <a:spAutoFit/>
          </a:bodyPr>
          <a:lstStyle>
            <a:lvl1pPr marL="0" indent="0" algn="r" defTabSz="457200" rtl="0" eaLnBrk="1" latinLnBrk="0" hangingPunct="1">
              <a:spcBef>
                <a:spcPts val="0"/>
              </a:spcBef>
              <a:spcAft>
                <a:spcPts val="600"/>
              </a:spcAft>
              <a:buClr>
                <a:schemeClr val="tx2"/>
              </a:buClr>
              <a:buSzPct val="110000"/>
              <a:buFont typeface="Lucida Grande"/>
              <a:buNone/>
              <a:defRPr sz="1600" b="0" i="0" kern="1200">
                <a:solidFill>
                  <a:srgbClr val="FFFFFF"/>
                </a:solidFill>
                <a:latin typeface="Open Sans"/>
                <a:ea typeface="+mn-ea"/>
                <a:cs typeface="Open Sans"/>
              </a:defRPr>
            </a:lvl1pPr>
            <a:lvl2pPr marL="457200" indent="0" algn="ctr" defTabSz="457200" rtl="0" eaLnBrk="1" latinLnBrk="0" hangingPunct="1">
              <a:spcBef>
                <a:spcPts val="0"/>
              </a:spcBef>
              <a:spcAft>
                <a:spcPts val="600"/>
              </a:spcAft>
              <a:buClr>
                <a:schemeClr val="tx2"/>
              </a:buClr>
              <a:buSzPct val="110000"/>
              <a:buFont typeface="Arial"/>
              <a:buNone/>
              <a:defRPr sz="1200" kern="1200">
                <a:solidFill>
                  <a:schemeClr val="tx1">
                    <a:tint val="75000"/>
                  </a:schemeClr>
                </a:solidFill>
                <a:latin typeface="Roboto Slab Light"/>
                <a:ea typeface="+mn-ea"/>
                <a:cs typeface="Roboto Slab Light"/>
              </a:defRPr>
            </a:lvl2pPr>
            <a:lvl3pPr marL="914400" indent="0" algn="ctr" defTabSz="457200" rtl="0" eaLnBrk="1" latinLnBrk="0" hangingPunct="1">
              <a:spcBef>
                <a:spcPts val="0"/>
              </a:spcBef>
              <a:spcAft>
                <a:spcPts val="600"/>
              </a:spcAft>
              <a:buFont typeface="Lucida Grande"/>
              <a:buNone/>
              <a:defRPr sz="1200" kern="1200">
                <a:solidFill>
                  <a:schemeClr val="tx1">
                    <a:tint val="75000"/>
                  </a:schemeClr>
                </a:solidFill>
                <a:latin typeface="Roboto Slab Light"/>
                <a:ea typeface="+mn-ea"/>
                <a:cs typeface="Roboto Slab Light"/>
              </a:defRPr>
            </a:lvl3pPr>
            <a:lvl4pPr marL="1371600" indent="0" algn="ctr" defTabSz="457200" rtl="0" eaLnBrk="1" latinLnBrk="0" hangingPunct="1">
              <a:spcBef>
                <a:spcPts val="0"/>
              </a:spcBef>
              <a:spcAft>
                <a:spcPts val="600"/>
              </a:spcAft>
              <a:buFont typeface="Arial"/>
              <a:buNone/>
              <a:defRPr sz="1200" kern="1200">
                <a:solidFill>
                  <a:schemeClr val="tx1">
                    <a:tint val="75000"/>
                  </a:schemeClr>
                </a:solidFill>
                <a:latin typeface="Roboto Slab Light"/>
                <a:ea typeface="+mn-ea"/>
                <a:cs typeface="Roboto Slab Light"/>
              </a:defRPr>
            </a:lvl4pPr>
            <a:lvl5pPr marL="1828800" indent="0" algn="ctr" defTabSz="457200" rtl="0" eaLnBrk="1" latinLnBrk="0" hangingPunct="1">
              <a:spcBef>
                <a:spcPts val="0"/>
              </a:spcBef>
              <a:spcAft>
                <a:spcPts val="600"/>
              </a:spcAft>
              <a:buFont typeface="Arial"/>
              <a:buNone/>
              <a:defRPr sz="1200" kern="1200">
                <a:solidFill>
                  <a:schemeClr val="tx1">
                    <a:tint val="75000"/>
                  </a:schemeClr>
                </a:solidFill>
                <a:latin typeface="Roboto Slab Light"/>
                <a:ea typeface="+mn-ea"/>
                <a:cs typeface="Roboto Slab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defTabSz="342884">
              <a:spcAft>
                <a:spcPts val="0"/>
              </a:spcAft>
              <a:buClr>
                <a:srgbClr val="0046AD"/>
              </a:buClr>
            </a:pPr>
            <a:r>
              <a:rPr lang="en-US" sz="1050" dirty="0">
                <a:solidFill>
                  <a:schemeClr val="tx1"/>
                </a:solidFill>
                <a:latin typeface="Calibri" panose="020F0502020204030204" pitchFamily="34" charset="0"/>
                <a:cs typeface="Calibri" panose="020F0502020204030204" pitchFamily="34" charset="0"/>
              </a:rPr>
              <a:t>*Department of Sociology and</a:t>
            </a:r>
          </a:p>
          <a:p>
            <a:pPr defTabSz="342884">
              <a:spcAft>
                <a:spcPts val="0"/>
              </a:spcAft>
              <a:buClr>
                <a:srgbClr val="0046AD"/>
              </a:buClr>
            </a:pPr>
            <a:r>
              <a:rPr lang="en-US" sz="1050" dirty="0">
                <a:solidFill>
                  <a:schemeClr val="tx1"/>
                </a:solidFill>
                <a:latin typeface="Calibri" panose="020F0502020204030204" pitchFamily="34" charset="0"/>
                <a:cs typeface="Calibri" panose="020F0502020204030204" pitchFamily="34" charset="0"/>
              </a:rPr>
              <a:t>Institute for Population Research, </a:t>
            </a:r>
            <a:br>
              <a:rPr lang="en-US" sz="1050" dirty="0">
                <a:solidFill>
                  <a:schemeClr val="tx1"/>
                </a:solidFill>
                <a:latin typeface="Calibri" panose="020F0502020204030204" pitchFamily="34" charset="0"/>
                <a:cs typeface="Calibri" panose="020F0502020204030204" pitchFamily="34" charset="0"/>
              </a:rPr>
            </a:br>
            <a:r>
              <a:rPr lang="en-US" sz="1050" dirty="0">
                <a:solidFill>
                  <a:schemeClr val="tx1"/>
                </a:solidFill>
                <a:latin typeface="Calibri" panose="020F0502020204030204" pitchFamily="34" charset="0"/>
                <a:cs typeface="Calibri" panose="020F0502020204030204" pitchFamily="34" charset="0"/>
              </a:rPr>
              <a:t>The Ohio State University</a:t>
            </a:r>
          </a:p>
          <a:p>
            <a:pPr defTabSz="342884">
              <a:buClr>
                <a:srgbClr val="0046AD"/>
              </a:buClr>
            </a:pPr>
            <a:endParaRPr lang="en-US" sz="900" dirty="0"/>
          </a:p>
        </p:txBody>
      </p:sp>
      <p:sp>
        <p:nvSpPr>
          <p:cNvPr id="15" name="Subtitle 2">
            <a:extLst>
              <a:ext uri="{FF2B5EF4-FFF2-40B4-BE49-F238E27FC236}">
                <a16:creationId xmlns:a16="http://schemas.microsoft.com/office/drawing/2014/main" id="{E1E40C12-D4BD-4790-BF0A-6863A4BAE861}"/>
              </a:ext>
            </a:extLst>
          </p:cNvPr>
          <p:cNvSpPr txBox="1">
            <a:spLocks/>
          </p:cNvSpPr>
          <p:nvPr/>
        </p:nvSpPr>
        <p:spPr>
          <a:xfrm>
            <a:off x="1638781" y="2905057"/>
            <a:ext cx="5859098" cy="230832"/>
          </a:xfrm>
          <a:prstGeom prst="rect">
            <a:avLst/>
          </a:prstGeom>
        </p:spPr>
        <p:txBody>
          <a:bodyPr vert="horz" wrap="square" lIns="0" tIns="0" rIns="0" bIns="0" rtlCol="0">
            <a:spAutoFit/>
          </a:bodyPr>
          <a:lstStyle>
            <a:lvl1pPr marL="0" indent="0" algn="r" defTabSz="457200" rtl="0" eaLnBrk="1" latinLnBrk="0" hangingPunct="1">
              <a:spcBef>
                <a:spcPts val="0"/>
              </a:spcBef>
              <a:spcAft>
                <a:spcPts val="600"/>
              </a:spcAft>
              <a:buClr>
                <a:schemeClr val="tx2"/>
              </a:buClr>
              <a:buSzPct val="110000"/>
              <a:buFont typeface="Lucida Grande"/>
              <a:buNone/>
              <a:defRPr sz="1600" b="0" i="0" kern="1200">
                <a:solidFill>
                  <a:srgbClr val="FFFFFF"/>
                </a:solidFill>
                <a:latin typeface="Open Sans"/>
                <a:ea typeface="+mn-ea"/>
                <a:cs typeface="Open Sans"/>
              </a:defRPr>
            </a:lvl1pPr>
            <a:lvl2pPr marL="457200" indent="0" algn="ctr" defTabSz="457200" rtl="0" eaLnBrk="1" latinLnBrk="0" hangingPunct="1">
              <a:spcBef>
                <a:spcPts val="0"/>
              </a:spcBef>
              <a:spcAft>
                <a:spcPts val="600"/>
              </a:spcAft>
              <a:buClr>
                <a:schemeClr val="tx2"/>
              </a:buClr>
              <a:buSzPct val="110000"/>
              <a:buFont typeface="Arial"/>
              <a:buNone/>
              <a:defRPr sz="1200" kern="1200">
                <a:solidFill>
                  <a:schemeClr val="tx1">
                    <a:tint val="75000"/>
                  </a:schemeClr>
                </a:solidFill>
                <a:latin typeface="Roboto Slab Light"/>
                <a:ea typeface="+mn-ea"/>
                <a:cs typeface="Roboto Slab Light"/>
              </a:defRPr>
            </a:lvl2pPr>
            <a:lvl3pPr marL="914400" indent="0" algn="ctr" defTabSz="457200" rtl="0" eaLnBrk="1" latinLnBrk="0" hangingPunct="1">
              <a:spcBef>
                <a:spcPts val="0"/>
              </a:spcBef>
              <a:spcAft>
                <a:spcPts val="600"/>
              </a:spcAft>
              <a:buFont typeface="Lucida Grande"/>
              <a:buNone/>
              <a:defRPr sz="1200" kern="1200">
                <a:solidFill>
                  <a:schemeClr val="tx1">
                    <a:tint val="75000"/>
                  </a:schemeClr>
                </a:solidFill>
                <a:latin typeface="Roboto Slab Light"/>
                <a:ea typeface="+mn-ea"/>
                <a:cs typeface="Roboto Slab Light"/>
              </a:defRPr>
            </a:lvl3pPr>
            <a:lvl4pPr marL="1371600" indent="0" algn="ctr" defTabSz="457200" rtl="0" eaLnBrk="1" latinLnBrk="0" hangingPunct="1">
              <a:spcBef>
                <a:spcPts val="0"/>
              </a:spcBef>
              <a:spcAft>
                <a:spcPts val="600"/>
              </a:spcAft>
              <a:buFont typeface="Arial"/>
              <a:buNone/>
              <a:defRPr sz="1200" kern="1200">
                <a:solidFill>
                  <a:schemeClr val="tx1">
                    <a:tint val="75000"/>
                  </a:schemeClr>
                </a:solidFill>
                <a:latin typeface="Roboto Slab Light"/>
                <a:ea typeface="+mn-ea"/>
                <a:cs typeface="Roboto Slab Light"/>
              </a:defRPr>
            </a:lvl4pPr>
            <a:lvl5pPr marL="1828800" indent="0" algn="ctr" defTabSz="457200" rtl="0" eaLnBrk="1" latinLnBrk="0" hangingPunct="1">
              <a:spcBef>
                <a:spcPts val="0"/>
              </a:spcBef>
              <a:spcAft>
                <a:spcPts val="600"/>
              </a:spcAft>
              <a:buFont typeface="Arial"/>
              <a:buNone/>
              <a:defRPr sz="1200" kern="1200">
                <a:solidFill>
                  <a:schemeClr val="tx1">
                    <a:tint val="75000"/>
                  </a:schemeClr>
                </a:solidFill>
                <a:latin typeface="Roboto Slab Light"/>
                <a:ea typeface="+mn-ea"/>
                <a:cs typeface="Roboto Slab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defTabSz="342884">
              <a:buClr>
                <a:srgbClr val="0046AD"/>
              </a:buClr>
              <a:defRPr/>
            </a:pPr>
            <a:r>
              <a:rPr lang="en-US" sz="1500" dirty="0">
                <a:latin typeface="Calibri" panose="020F0502020204030204" pitchFamily="34" charset="0"/>
                <a:cs typeface="Calibri" panose="020F0502020204030204" pitchFamily="34" charset="0"/>
              </a:rPr>
              <a:t>Luca Badolato*</a:t>
            </a:r>
          </a:p>
        </p:txBody>
      </p:sp>
      <p:sp>
        <p:nvSpPr>
          <p:cNvPr id="16" name="Subtitle 2">
            <a:extLst>
              <a:ext uri="{FF2B5EF4-FFF2-40B4-BE49-F238E27FC236}">
                <a16:creationId xmlns:a16="http://schemas.microsoft.com/office/drawing/2014/main" id="{F9B0311D-C175-4BFB-A84C-4228F6A6F683}"/>
              </a:ext>
            </a:extLst>
          </p:cNvPr>
          <p:cNvSpPr txBox="1">
            <a:spLocks/>
          </p:cNvSpPr>
          <p:nvPr/>
        </p:nvSpPr>
        <p:spPr>
          <a:xfrm>
            <a:off x="1647170" y="3543856"/>
            <a:ext cx="5859098" cy="1461939"/>
          </a:xfrm>
          <a:prstGeom prst="rect">
            <a:avLst/>
          </a:prstGeom>
        </p:spPr>
        <p:txBody>
          <a:bodyPr vert="horz" wrap="square" lIns="0" tIns="0" rIns="0" bIns="0" rtlCol="0">
            <a:spAutoFit/>
          </a:bodyPr>
          <a:lstStyle>
            <a:lvl1pPr marL="0" indent="0" algn="r" defTabSz="457200" rtl="0" eaLnBrk="1" latinLnBrk="0" hangingPunct="1">
              <a:spcBef>
                <a:spcPts val="0"/>
              </a:spcBef>
              <a:spcAft>
                <a:spcPts val="600"/>
              </a:spcAft>
              <a:buClr>
                <a:schemeClr val="tx2"/>
              </a:buClr>
              <a:buSzPct val="110000"/>
              <a:buFont typeface="Lucida Grande"/>
              <a:buNone/>
              <a:defRPr sz="1600" b="0" i="0" kern="1200">
                <a:solidFill>
                  <a:srgbClr val="FFFFFF"/>
                </a:solidFill>
                <a:latin typeface="Open Sans"/>
                <a:ea typeface="+mn-ea"/>
                <a:cs typeface="Open Sans"/>
              </a:defRPr>
            </a:lvl1pPr>
            <a:lvl2pPr marL="457200" indent="0" algn="ctr" defTabSz="457200" rtl="0" eaLnBrk="1" latinLnBrk="0" hangingPunct="1">
              <a:spcBef>
                <a:spcPts val="0"/>
              </a:spcBef>
              <a:spcAft>
                <a:spcPts val="600"/>
              </a:spcAft>
              <a:buClr>
                <a:schemeClr val="tx2"/>
              </a:buClr>
              <a:buSzPct val="110000"/>
              <a:buFont typeface="Arial"/>
              <a:buNone/>
              <a:defRPr sz="1200" kern="1200">
                <a:solidFill>
                  <a:schemeClr val="tx1">
                    <a:tint val="75000"/>
                  </a:schemeClr>
                </a:solidFill>
                <a:latin typeface="Roboto Slab Light"/>
                <a:ea typeface="+mn-ea"/>
                <a:cs typeface="Roboto Slab Light"/>
              </a:defRPr>
            </a:lvl2pPr>
            <a:lvl3pPr marL="914400" indent="0" algn="ctr" defTabSz="457200" rtl="0" eaLnBrk="1" latinLnBrk="0" hangingPunct="1">
              <a:spcBef>
                <a:spcPts val="0"/>
              </a:spcBef>
              <a:spcAft>
                <a:spcPts val="600"/>
              </a:spcAft>
              <a:buFont typeface="Lucida Grande"/>
              <a:buNone/>
              <a:defRPr sz="1200" kern="1200">
                <a:solidFill>
                  <a:schemeClr val="tx1">
                    <a:tint val="75000"/>
                  </a:schemeClr>
                </a:solidFill>
                <a:latin typeface="Roboto Slab Light"/>
                <a:ea typeface="+mn-ea"/>
                <a:cs typeface="Roboto Slab Light"/>
              </a:defRPr>
            </a:lvl3pPr>
            <a:lvl4pPr marL="1371600" indent="0" algn="ctr" defTabSz="457200" rtl="0" eaLnBrk="1" latinLnBrk="0" hangingPunct="1">
              <a:spcBef>
                <a:spcPts val="0"/>
              </a:spcBef>
              <a:spcAft>
                <a:spcPts val="600"/>
              </a:spcAft>
              <a:buFont typeface="Arial"/>
              <a:buNone/>
              <a:defRPr sz="1200" kern="1200">
                <a:solidFill>
                  <a:schemeClr val="tx1">
                    <a:tint val="75000"/>
                  </a:schemeClr>
                </a:solidFill>
                <a:latin typeface="Roboto Slab Light"/>
                <a:ea typeface="+mn-ea"/>
                <a:cs typeface="Roboto Slab Light"/>
              </a:defRPr>
            </a:lvl4pPr>
            <a:lvl5pPr marL="1828800" indent="0" algn="ctr" defTabSz="457200" rtl="0" eaLnBrk="1" latinLnBrk="0" hangingPunct="1">
              <a:spcBef>
                <a:spcPts val="0"/>
              </a:spcBef>
              <a:spcAft>
                <a:spcPts val="600"/>
              </a:spcAft>
              <a:buFont typeface="Arial"/>
              <a:buNone/>
              <a:defRPr sz="1200" kern="1200">
                <a:solidFill>
                  <a:schemeClr val="tx1">
                    <a:tint val="75000"/>
                  </a:schemeClr>
                </a:solidFill>
                <a:latin typeface="Roboto Slab Light"/>
                <a:ea typeface="+mn-ea"/>
                <a:cs typeface="Roboto Slab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defTabSz="342884">
              <a:buClr>
                <a:srgbClr val="0046AD"/>
              </a:buClr>
              <a:defRPr/>
            </a:pPr>
            <a:r>
              <a:rPr lang="en-US" sz="1500" dirty="0">
                <a:latin typeface="Calibri" panose="020F0502020204030204" pitchFamily="34" charset="0"/>
                <a:cs typeface="Calibri" panose="020F0502020204030204" pitchFamily="34" charset="0"/>
              </a:rPr>
              <a:t>Summer Incubator Workshops Series 2022</a:t>
            </a:r>
          </a:p>
          <a:p>
            <a:pPr algn="ctr" defTabSz="342884">
              <a:buClr>
                <a:srgbClr val="0046AD"/>
              </a:buClr>
              <a:defRPr/>
            </a:pPr>
            <a:r>
              <a:rPr lang="en-US" sz="1500" dirty="0">
                <a:latin typeface="Calibri" panose="020F0502020204030204" pitchFamily="34" charset="0"/>
                <a:cs typeface="Calibri" panose="020F0502020204030204" pitchFamily="34" charset="0"/>
              </a:rPr>
              <a:t>Max Planck Institute for Demographic Research</a:t>
            </a:r>
          </a:p>
          <a:p>
            <a:pPr algn="ctr" defTabSz="342884">
              <a:buClr>
                <a:srgbClr val="0046AD"/>
              </a:buClr>
              <a:defRPr/>
            </a:pPr>
            <a:endParaRPr lang="en-US" sz="1500" dirty="0">
              <a:latin typeface="Calibri" panose="020F0502020204030204" pitchFamily="34" charset="0"/>
              <a:cs typeface="Calibri" panose="020F0502020204030204" pitchFamily="34" charset="0"/>
            </a:endParaRPr>
          </a:p>
          <a:p>
            <a:pPr algn="ctr" defTabSz="342884">
              <a:buClr>
                <a:srgbClr val="0046AD"/>
              </a:buClr>
              <a:defRPr/>
            </a:pPr>
            <a:r>
              <a:rPr lang="en-US" sz="1500" dirty="0">
                <a:latin typeface="Calibri" panose="020F0502020204030204" pitchFamily="34" charset="0"/>
                <a:cs typeface="Calibri" panose="020F0502020204030204" pitchFamily="34" charset="0"/>
              </a:rPr>
              <a:t>July 26, Rostock</a:t>
            </a:r>
          </a:p>
          <a:p>
            <a:pPr algn="ctr" defTabSz="342884">
              <a:buClr>
                <a:srgbClr val="0046AD"/>
              </a:buClr>
              <a:defRPr/>
            </a:pPr>
            <a:endParaRPr lang="en-US" sz="1500" dirty="0">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88980E01-F3D1-C767-C8CC-84FEB81DBE27}"/>
              </a:ext>
            </a:extLst>
          </p:cNvPr>
          <p:cNvSpPr/>
          <p:nvPr/>
        </p:nvSpPr>
        <p:spPr>
          <a:xfrm>
            <a:off x="137162" y="5468221"/>
            <a:ext cx="2253343" cy="4770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4" name="Picture 13">
            <a:extLst>
              <a:ext uri="{FF2B5EF4-FFF2-40B4-BE49-F238E27FC236}">
                <a16:creationId xmlns:a16="http://schemas.microsoft.com/office/drawing/2014/main" id="{09927754-CBB1-489A-A116-18B2E8EB0B4D}"/>
              </a:ext>
            </a:extLst>
          </p:cNvPr>
          <p:cNvPicPr>
            <a:picLocks noChangeAspect="1"/>
          </p:cNvPicPr>
          <p:nvPr/>
        </p:nvPicPr>
        <p:blipFill>
          <a:blip r:embed="rId3"/>
          <a:stretch>
            <a:fillRect/>
          </a:stretch>
        </p:blipFill>
        <p:spPr>
          <a:xfrm>
            <a:off x="311514" y="5403756"/>
            <a:ext cx="1327267" cy="1155865"/>
          </a:xfrm>
          <a:prstGeom prst="rect">
            <a:avLst/>
          </a:prstGeom>
        </p:spPr>
      </p:pic>
    </p:spTree>
    <p:extLst>
      <p:ext uri="{BB962C8B-B14F-4D97-AF65-F5344CB8AC3E}">
        <p14:creationId xmlns:p14="http://schemas.microsoft.com/office/powerpoint/2010/main" val="36739067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FF289A-A547-5168-A0B6-016FEA8C2F7D}"/>
              </a:ext>
            </a:extLst>
          </p:cNvPr>
          <p:cNvSpPr/>
          <p:nvPr/>
        </p:nvSpPr>
        <p:spPr>
          <a:xfrm>
            <a:off x="0" y="6339662"/>
            <a:ext cx="9144000" cy="510364"/>
          </a:xfrm>
          <a:prstGeom prst="rect">
            <a:avLst/>
          </a:prstGeom>
          <a:solidFill>
            <a:srgbClr val="BA0C2F"/>
          </a:solidFill>
          <a:ln>
            <a:solidFill>
              <a:srgbClr val="BA0C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BA0C2F"/>
              </a:solidFill>
            </a:endParaRPr>
          </a:p>
        </p:txBody>
      </p:sp>
      <p:sp>
        <p:nvSpPr>
          <p:cNvPr id="22" name="Rectangle 21">
            <a:extLst>
              <a:ext uri="{FF2B5EF4-FFF2-40B4-BE49-F238E27FC236}">
                <a16:creationId xmlns:a16="http://schemas.microsoft.com/office/drawing/2014/main" id="{6E6AF16D-47F9-4748-A10B-D0EF6D460287}"/>
              </a:ext>
            </a:extLst>
          </p:cNvPr>
          <p:cNvSpPr/>
          <p:nvPr/>
        </p:nvSpPr>
        <p:spPr>
          <a:xfrm>
            <a:off x="1361807" y="3549392"/>
            <a:ext cx="6420395" cy="4037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Footer Placeholder 1">
            <a:extLst>
              <a:ext uri="{FF2B5EF4-FFF2-40B4-BE49-F238E27FC236}">
                <a16:creationId xmlns:a16="http://schemas.microsoft.com/office/drawing/2014/main" id="{1631928D-2D8E-40FF-967F-D6E745911A36}"/>
              </a:ext>
            </a:extLst>
          </p:cNvPr>
          <p:cNvSpPr>
            <a:spLocks noGrp="1"/>
          </p:cNvSpPr>
          <p:nvPr>
            <p:ph type="ftr" sz="quarter" idx="11"/>
          </p:nvPr>
        </p:nvSpPr>
        <p:spPr>
          <a:xfrm>
            <a:off x="3024188" y="6428544"/>
            <a:ext cx="3529012" cy="273844"/>
          </a:xfrm>
        </p:spPr>
        <p:txBody>
          <a:bodyPr/>
          <a:lstStyle/>
          <a:p>
            <a:pPr defTabSz="342884">
              <a:buClr>
                <a:srgbClr val="0046AD"/>
              </a:buClr>
              <a:defRPr/>
            </a:pPr>
            <a:r>
              <a:rPr lang="en-US" dirty="0">
                <a:solidFill>
                  <a:schemeClr val="bg1"/>
                </a:solidFill>
                <a:latin typeface="Calibri" panose="020F0502020204030204" pitchFamily="34" charset="0"/>
                <a:cs typeface="Calibri" panose="020F0502020204030204" pitchFamily="34" charset="0"/>
              </a:rPr>
              <a:t>Summer Incubator Workshops  2022, Badolato Luca</a:t>
            </a:r>
          </a:p>
        </p:txBody>
      </p:sp>
      <p:sp>
        <p:nvSpPr>
          <p:cNvPr id="10" name="Title 1">
            <a:extLst>
              <a:ext uri="{FF2B5EF4-FFF2-40B4-BE49-F238E27FC236}">
                <a16:creationId xmlns:a16="http://schemas.microsoft.com/office/drawing/2014/main" id="{D67FBEF7-4B01-42DA-81F5-24CA3B53CCB0}"/>
              </a:ext>
            </a:extLst>
          </p:cNvPr>
          <p:cNvSpPr>
            <a:spLocks noGrp="1"/>
          </p:cNvSpPr>
          <p:nvPr>
            <p:ph type="title"/>
          </p:nvPr>
        </p:nvSpPr>
        <p:spPr>
          <a:xfrm>
            <a:off x="533399" y="826704"/>
            <a:ext cx="8353426" cy="629141"/>
          </a:xfrm>
        </p:spPr>
        <p:txBody>
          <a:bodyPr>
            <a:noAutofit/>
          </a:bodyPr>
          <a:lstStyle/>
          <a:p>
            <a:r>
              <a:rPr lang="en-US" sz="3600" dirty="0">
                <a:solidFill>
                  <a:srgbClr val="C00000"/>
                </a:solidFill>
                <a:latin typeface="Calibri" panose="020F0502020204030204" pitchFamily="34" charset="0"/>
                <a:cs typeface="Calibri" panose="020F0502020204030204" pitchFamily="34" charset="0"/>
              </a:rPr>
              <a:t>From where? A historical overview </a:t>
            </a:r>
          </a:p>
        </p:txBody>
      </p:sp>
      <p:pic>
        <p:nvPicPr>
          <p:cNvPr id="3" name="Picture 2">
            <a:extLst>
              <a:ext uri="{FF2B5EF4-FFF2-40B4-BE49-F238E27FC236}">
                <a16:creationId xmlns:a16="http://schemas.microsoft.com/office/drawing/2014/main" id="{5AC467AE-C53A-065A-F6CA-A0BD2BFF3D2F}"/>
              </a:ext>
            </a:extLst>
          </p:cNvPr>
          <p:cNvPicPr>
            <a:picLocks noChangeAspect="1"/>
          </p:cNvPicPr>
          <p:nvPr/>
        </p:nvPicPr>
        <p:blipFill>
          <a:blip r:embed="rId3"/>
          <a:stretch>
            <a:fillRect/>
          </a:stretch>
        </p:blipFill>
        <p:spPr>
          <a:xfrm>
            <a:off x="270429" y="6326756"/>
            <a:ext cx="2690451" cy="531244"/>
          </a:xfrm>
          <a:prstGeom prst="rect">
            <a:avLst/>
          </a:prstGeom>
        </p:spPr>
      </p:pic>
      <p:sp>
        <p:nvSpPr>
          <p:cNvPr id="11" name="Footer Placeholder 1">
            <a:extLst>
              <a:ext uri="{FF2B5EF4-FFF2-40B4-BE49-F238E27FC236}">
                <a16:creationId xmlns:a16="http://schemas.microsoft.com/office/drawing/2014/main" id="{317CAE7D-6866-7F90-99A9-A5A28DD00838}"/>
              </a:ext>
            </a:extLst>
          </p:cNvPr>
          <p:cNvSpPr txBox="1">
            <a:spLocks/>
          </p:cNvSpPr>
          <p:nvPr/>
        </p:nvSpPr>
        <p:spPr>
          <a:xfrm>
            <a:off x="8447520" y="6446633"/>
            <a:ext cx="373035" cy="273844"/>
          </a:xfrm>
          <a:prstGeom prst="rect">
            <a:avLst/>
          </a:prstGeom>
        </p:spPr>
        <p:txBody>
          <a:bodyPr vert="horz" lIns="68580" tIns="34290" rIns="68580" bIns="34290" rtlCol="0" anchor="ct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884">
              <a:buClr>
                <a:srgbClr val="0046AD"/>
              </a:buClr>
              <a:defRPr/>
            </a:pPr>
            <a:r>
              <a:rPr lang="en-US" sz="900" dirty="0">
                <a:solidFill>
                  <a:schemeClr val="bg1"/>
                </a:solidFill>
                <a:latin typeface="Calibri" panose="020F0502020204030204" pitchFamily="34" charset="0"/>
                <a:cs typeface="Calibri" panose="020F0502020204030204" pitchFamily="34" charset="0"/>
              </a:rPr>
              <a:t>10</a:t>
            </a:r>
            <a:endParaRPr lang="en-US" sz="788" dirty="0">
              <a:solidFill>
                <a:schemeClr val="bg1"/>
              </a:solidFill>
              <a:latin typeface="Calibri" panose="020F0502020204030204" pitchFamily="34" charset="0"/>
              <a:cs typeface="Calibri" panose="020F0502020204030204" pitchFamily="34" charset="0"/>
            </a:endParaRPr>
          </a:p>
        </p:txBody>
      </p:sp>
      <p:sp>
        <p:nvSpPr>
          <p:cNvPr id="12" name="Text Placeholder 4">
            <a:extLst>
              <a:ext uri="{FF2B5EF4-FFF2-40B4-BE49-F238E27FC236}">
                <a16:creationId xmlns:a16="http://schemas.microsoft.com/office/drawing/2014/main" id="{77929185-C4A4-482F-A5E8-FF73A11680FA}"/>
              </a:ext>
            </a:extLst>
          </p:cNvPr>
          <p:cNvSpPr txBox="1">
            <a:spLocks/>
          </p:cNvSpPr>
          <p:nvPr/>
        </p:nvSpPr>
        <p:spPr>
          <a:xfrm>
            <a:off x="638174" y="1410308"/>
            <a:ext cx="7809345" cy="348574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Ø"/>
            </a:pPr>
            <a:r>
              <a:rPr lang="en-US" sz="2400" dirty="0">
                <a:latin typeface="Calibri" panose="020F0502020204030204" pitchFamily="34" charset="0"/>
                <a:cs typeface="Calibri" panose="020F0502020204030204" pitchFamily="34" charset="0"/>
              </a:rPr>
              <a:t>Sequence Analysis was introduced in the social sciences in the 1980s by Abbott, professor of sociology at the University of Chicago, from the biological sciences, where was developed to analyze DNA sequences, and information theory.  </a:t>
            </a:r>
          </a:p>
          <a:p>
            <a:pPr marL="0" indent="0">
              <a:buNone/>
            </a:pPr>
            <a:endParaRPr lang="en-US" sz="2400"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1BC7CA98-CF80-43CF-A830-C32B8B5A7A9F}"/>
              </a:ext>
            </a:extLst>
          </p:cNvPr>
          <p:cNvPicPr>
            <a:picLocks noChangeAspect="1"/>
          </p:cNvPicPr>
          <p:nvPr/>
        </p:nvPicPr>
        <p:blipFill>
          <a:blip r:embed="rId4"/>
          <a:stretch>
            <a:fillRect/>
          </a:stretch>
        </p:blipFill>
        <p:spPr>
          <a:xfrm>
            <a:off x="1831229" y="2962581"/>
            <a:ext cx="5291466" cy="2116586"/>
          </a:xfrm>
          <a:prstGeom prst="rect">
            <a:avLst/>
          </a:prstGeom>
        </p:spPr>
      </p:pic>
      <p:sp>
        <p:nvSpPr>
          <p:cNvPr id="8" name="Rectangle 7">
            <a:extLst>
              <a:ext uri="{FF2B5EF4-FFF2-40B4-BE49-F238E27FC236}">
                <a16:creationId xmlns:a16="http://schemas.microsoft.com/office/drawing/2014/main" id="{5F785BF8-7318-45D6-94B9-70C9D9B6C067}"/>
              </a:ext>
            </a:extLst>
          </p:cNvPr>
          <p:cNvSpPr/>
          <p:nvPr/>
        </p:nvSpPr>
        <p:spPr>
          <a:xfrm>
            <a:off x="638174" y="4975175"/>
            <a:ext cx="8084722" cy="1200329"/>
          </a:xfrm>
          <a:prstGeom prst="rect">
            <a:avLst/>
          </a:prstGeom>
        </p:spPr>
        <p:txBody>
          <a:bodyPr wrap="square">
            <a:spAutoFit/>
          </a:bodyPr>
          <a:lstStyle/>
          <a:p>
            <a:pPr algn="just"/>
            <a:r>
              <a:rPr lang="en-US" dirty="0"/>
              <a:t>“How can we generalize about sequences of social events? In the past, such sequences have generally been the territory of historians. Yet, historians are little given to generalization. It is the sociologists who generalize, and they have said little about sequences. This paper aims to bridge the gap.” (Abbott 1983, p. 129)</a:t>
            </a:r>
          </a:p>
        </p:txBody>
      </p:sp>
    </p:spTree>
    <p:extLst>
      <p:ext uri="{BB962C8B-B14F-4D97-AF65-F5344CB8AC3E}">
        <p14:creationId xmlns:p14="http://schemas.microsoft.com/office/powerpoint/2010/main" val="2024259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FF289A-A547-5168-A0B6-016FEA8C2F7D}"/>
              </a:ext>
            </a:extLst>
          </p:cNvPr>
          <p:cNvSpPr/>
          <p:nvPr/>
        </p:nvSpPr>
        <p:spPr>
          <a:xfrm>
            <a:off x="0" y="6339662"/>
            <a:ext cx="9144000" cy="510364"/>
          </a:xfrm>
          <a:prstGeom prst="rect">
            <a:avLst/>
          </a:prstGeom>
          <a:solidFill>
            <a:srgbClr val="BA0C2F"/>
          </a:solidFill>
          <a:ln>
            <a:solidFill>
              <a:srgbClr val="BA0C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BA0C2F"/>
              </a:solidFill>
            </a:endParaRPr>
          </a:p>
        </p:txBody>
      </p:sp>
      <p:sp>
        <p:nvSpPr>
          <p:cNvPr id="22" name="Rectangle 21">
            <a:extLst>
              <a:ext uri="{FF2B5EF4-FFF2-40B4-BE49-F238E27FC236}">
                <a16:creationId xmlns:a16="http://schemas.microsoft.com/office/drawing/2014/main" id="{6E6AF16D-47F9-4748-A10B-D0EF6D460287}"/>
              </a:ext>
            </a:extLst>
          </p:cNvPr>
          <p:cNvSpPr/>
          <p:nvPr/>
        </p:nvSpPr>
        <p:spPr>
          <a:xfrm>
            <a:off x="1361807" y="3549392"/>
            <a:ext cx="6420395" cy="4037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Footer Placeholder 1">
            <a:extLst>
              <a:ext uri="{FF2B5EF4-FFF2-40B4-BE49-F238E27FC236}">
                <a16:creationId xmlns:a16="http://schemas.microsoft.com/office/drawing/2014/main" id="{1631928D-2D8E-40FF-967F-D6E745911A36}"/>
              </a:ext>
            </a:extLst>
          </p:cNvPr>
          <p:cNvSpPr>
            <a:spLocks noGrp="1"/>
          </p:cNvSpPr>
          <p:nvPr>
            <p:ph type="ftr" sz="quarter" idx="11"/>
          </p:nvPr>
        </p:nvSpPr>
        <p:spPr>
          <a:xfrm>
            <a:off x="3024188" y="6428544"/>
            <a:ext cx="3529012" cy="273844"/>
          </a:xfrm>
        </p:spPr>
        <p:txBody>
          <a:bodyPr/>
          <a:lstStyle/>
          <a:p>
            <a:pPr defTabSz="342884">
              <a:buClr>
                <a:srgbClr val="0046AD"/>
              </a:buClr>
              <a:defRPr/>
            </a:pPr>
            <a:r>
              <a:rPr lang="en-US" dirty="0">
                <a:solidFill>
                  <a:schemeClr val="bg1"/>
                </a:solidFill>
                <a:latin typeface="Calibri" panose="020F0502020204030204" pitchFamily="34" charset="0"/>
                <a:cs typeface="Calibri" panose="020F0502020204030204" pitchFamily="34" charset="0"/>
              </a:rPr>
              <a:t>Summer Incubator Workshops  2022, Badolato Luca</a:t>
            </a:r>
          </a:p>
        </p:txBody>
      </p:sp>
      <p:sp>
        <p:nvSpPr>
          <p:cNvPr id="10" name="Title 1">
            <a:extLst>
              <a:ext uri="{FF2B5EF4-FFF2-40B4-BE49-F238E27FC236}">
                <a16:creationId xmlns:a16="http://schemas.microsoft.com/office/drawing/2014/main" id="{D67FBEF7-4B01-42DA-81F5-24CA3B53CCB0}"/>
              </a:ext>
            </a:extLst>
          </p:cNvPr>
          <p:cNvSpPr>
            <a:spLocks noGrp="1"/>
          </p:cNvSpPr>
          <p:nvPr>
            <p:ph type="title"/>
          </p:nvPr>
        </p:nvSpPr>
        <p:spPr>
          <a:xfrm>
            <a:off x="533399" y="826704"/>
            <a:ext cx="8353426" cy="629141"/>
          </a:xfrm>
        </p:spPr>
        <p:txBody>
          <a:bodyPr>
            <a:noAutofit/>
          </a:bodyPr>
          <a:lstStyle/>
          <a:p>
            <a:r>
              <a:rPr lang="en-US" sz="3600" dirty="0">
                <a:solidFill>
                  <a:srgbClr val="C00000"/>
                </a:solidFill>
                <a:latin typeface="Calibri" panose="020F0502020204030204" pitchFamily="34" charset="0"/>
                <a:cs typeface="Calibri" panose="020F0502020204030204" pitchFamily="34" charset="0"/>
              </a:rPr>
              <a:t>From where? A historical overview </a:t>
            </a:r>
          </a:p>
        </p:txBody>
      </p:sp>
      <p:pic>
        <p:nvPicPr>
          <p:cNvPr id="3" name="Picture 2">
            <a:extLst>
              <a:ext uri="{FF2B5EF4-FFF2-40B4-BE49-F238E27FC236}">
                <a16:creationId xmlns:a16="http://schemas.microsoft.com/office/drawing/2014/main" id="{5AC467AE-C53A-065A-F6CA-A0BD2BFF3D2F}"/>
              </a:ext>
            </a:extLst>
          </p:cNvPr>
          <p:cNvPicPr>
            <a:picLocks noChangeAspect="1"/>
          </p:cNvPicPr>
          <p:nvPr/>
        </p:nvPicPr>
        <p:blipFill>
          <a:blip r:embed="rId3"/>
          <a:stretch>
            <a:fillRect/>
          </a:stretch>
        </p:blipFill>
        <p:spPr>
          <a:xfrm>
            <a:off x="270429" y="6326756"/>
            <a:ext cx="2690451" cy="531244"/>
          </a:xfrm>
          <a:prstGeom prst="rect">
            <a:avLst/>
          </a:prstGeom>
        </p:spPr>
      </p:pic>
      <p:sp>
        <p:nvSpPr>
          <p:cNvPr id="11" name="Footer Placeholder 1">
            <a:extLst>
              <a:ext uri="{FF2B5EF4-FFF2-40B4-BE49-F238E27FC236}">
                <a16:creationId xmlns:a16="http://schemas.microsoft.com/office/drawing/2014/main" id="{317CAE7D-6866-7F90-99A9-A5A28DD00838}"/>
              </a:ext>
            </a:extLst>
          </p:cNvPr>
          <p:cNvSpPr txBox="1">
            <a:spLocks/>
          </p:cNvSpPr>
          <p:nvPr/>
        </p:nvSpPr>
        <p:spPr>
          <a:xfrm>
            <a:off x="8447520" y="6446633"/>
            <a:ext cx="373035" cy="273844"/>
          </a:xfrm>
          <a:prstGeom prst="rect">
            <a:avLst/>
          </a:prstGeom>
        </p:spPr>
        <p:txBody>
          <a:bodyPr vert="horz" lIns="68580" tIns="34290" rIns="68580" bIns="34290" rtlCol="0" anchor="ct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884">
              <a:buClr>
                <a:srgbClr val="0046AD"/>
              </a:buClr>
              <a:defRPr/>
            </a:pPr>
            <a:r>
              <a:rPr lang="en-US" sz="900" dirty="0">
                <a:solidFill>
                  <a:schemeClr val="bg1"/>
                </a:solidFill>
                <a:latin typeface="Calibri" panose="020F0502020204030204" pitchFamily="34" charset="0"/>
                <a:cs typeface="Calibri" panose="020F0502020204030204" pitchFamily="34" charset="0"/>
              </a:rPr>
              <a:t>11</a:t>
            </a:r>
            <a:endParaRPr lang="en-US" sz="788" dirty="0">
              <a:solidFill>
                <a:schemeClr val="bg1"/>
              </a:solidFill>
              <a:latin typeface="Calibri" panose="020F0502020204030204" pitchFamily="34" charset="0"/>
              <a:cs typeface="Calibri" panose="020F0502020204030204" pitchFamily="34" charset="0"/>
            </a:endParaRPr>
          </a:p>
        </p:txBody>
      </p:sp>
      <p:sp>
        <p:nvSpPr>
          <p:cNvPr id="12" name="Text Placeholder 4">
            <a:extLst>
              <a:ext uri="{FF2B5EF4-FFF2-40B4-BE49-F238E27FC236}">
                <a16:creationId xmlns:a16="http://schemas.microsoft.com/office/drawing/2014/main" id="{77929185-C4A4-482F-A5E8-FF73A11680FA}"/>
              </a:ext>
            </a:extLst>
          </p:cNvPr>
          <p:cNvSpPr txBox="1">
            <a:spLocks/>
          </p:cNvSpPr>
          <p:nvPr/>
        </p:nvSpPr>
        <p:spPr>
          <a:xfrm>
            <a:off x="638174" y="1410308"/>
            <a:ext cx="7809345" cy="348574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296D057E-BC9C-4CAA-9C2B-913879760A0E}"/>
              </a:ext>
            </a:extLst>
          </p:cNvPr>
          <p:cNvPicPr>
            <a:picLocks noChangeAspect="1"/>
          </p:cNvPicPr>
          <p:nvPr/>
        </p:nvPicPr>
        <p:blipFill>
          <a:blip r:embed="rId4"/>
          <a:stretch>
            <a:fillRect/>
          </a:stretch>
        </p:blipFill>
        <p:spPr>
          <a:xfrm>
            <a:off x="2163342" y="2610637"/>
            <a:ext cx="4817315" cy="2712963"/>
          </a:xfrm>
          <a:prstGeom prst="rect">
            <a:avLst/>
          </a:prstGeom>
        </p:spPr>
      </p:pic>
      <p:sp>
        <p:nvSpPr>
          <p:cNvPr id="5" name="Rectangle 4">
            <a:extLst>
              <a:ext uri="{FF2B5EF4-FFF2-40B4-BE49-F238E27FC236}">
                <a16:creationId xmlns:a16="http://schemas.microsoft.com/office/drawing/2014/main" id="{AA3BFE72-7701-4F3F-8737-E26012277688}"/>
              </a:ext>
            </a:extLst>
          </p:cNvPr>
          <p:cNvSpPr/>
          <p:nvPr/>
        </p:nvSpPr>
        <p:spPr>
          <a:xfrm>
            <a:off x="638172" y="1380022"/>
            <a:ext cx="7809344" cy="1200329"/>
          </a:xfrm>
          <a:prstGeom prst="rect">
            <a:avLst/>
          </a:prstGeom>
        </p:spPr>
        <p:txBody>
          <a:bodyPr wrap="square">
            <a:spAutoFit/>
          </a:bodyPr>
          <a:lstStyle/>
          <a:p>
            <a:pPr algn="just">
              <a:buFont typeface="Wingdings" panose="05000000000000000000" pitchFamily="2" charset="2"/>
              <a:buChar char="Ø"/>
            </a:pPr>
            <a:r>
              <a:rPr lang="en-US" sz="2400" dirty="0">
                <a:latin typeface="Calibri" panose="020F0502020204030204" pitchFamily="34" charset="0"/>
                <a:cs typeface="Calibri" panose="020F0502020204030204" pitchFamily="34" charset="0"/>
              </a:rPr>
              <a:t>Introduction of Optimal Matching, which has become the most well-known method to compute distances between sequences in a clustering framework, as we will discuss later.  </a:t>
            </a:r>
            <a:r>
              <a:rPr lang="en-US"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1700143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FF289A-A547-5168-A0B6-016FEA8C2F7D}"/>
              </a:ext>
            </a:extLst>
          </p:cNvPr>
          <p:cNvSpPr/>
          <p:nvPr/>
        </p:nvSpPr>
        <p:spPr>
          <a:xfrm>
            <a:off x="0" y="6339662"/>
            <a:ext cx="9144000" cy="510364"/>
          </a:xfrm>
          <a:prstGeom prst="rect">
            <a:avLst/>
          </a:prstGeom>
          <a:solidFill>
            <a:srgbClr val="BA0C2F"/>
          </a:solidFill>
          <a:ln>
            <a:solidFill>
              <a:srgbClr val="BA0C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BA0C2F"/>
              </a:solidFill>
            </a:endParaRPr>
          </a:p>
        </p:txBody>
      </p:sp>
      <p:sp>
        <p:nvSpPr>
          <p:cNvPr id="22" name="Rectangle 21">
            <a:extLst>
              <a:ext uri="{FF2B5EF4-FFF2-40B4-BE49-F238E27FC236}">
                <a16:creationId xmlns:a16="http://schemas.microsoft.com/office/drawing/2014/main" id="{6E6AF16D-47F9-4748-A10B-D0EF6D460287}"/>
              </a:ext>
            </a:extLst>
          </p:cNvPr>
          <p:cNvSpPr/>
          <p:nvPr/>
        </p:nvSpPr>
        <p:spPr>
          <a:xfrm>
            <a:off x="1361807" y="3549392"/>
            <a:ext cx="6420395" cy="4037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Footer Placeholder 1">
            <a:extLst>
              <a:ext uri="{FF2B5EF4-FFF2-40B4-BE49-F238E27FC236}">
                <a16:creationId xmlns:a16="http://schemas.microsoft.com/office/drawing/2014/main" id="{1631928D-2D8E-40FF-967F-D6E745911A36}"/>
              </a:ext>
            </a:extLst>
          </p:cNvPr>
          <p:cNvSpPr>
            <a:spLocks noGrp="1"/>
          </p:cNvSpPr>
          <p:nvPr>
            <p:ph type="ftr" sz="quarter" idx="11"/>
          </p:nvPr>
        </p:nvSpPr>
        <p:spPr>
          <a:xfrm>
            <a:off x="3024188" y="6428544"/>
            <a:ext cx="3529012" cy="273844"/>
          </a:xfrm>
        </p:spPr>
        <p:txBody>
          <a:bodyPr/>
          <a:lstStyle/>
          <a:p>
            <a:pPr defTabSz="342884">
              <a:buClr>
                <a:srgbClr val="0046AD"/>
              </a:buClr>
              <a:defRPr/>
            </a:pPr>
            <a:r>
              <a:rPr lang="en-US" dirty="0">
                <a:solidFill>
                  <a:schemeClr val="bg1"/>
                </a:solidFill>
                <a:latin typeface="Calibri" panose="020F0502020204030204" pitchFamily="34" charset="0"/>
                <a:cs typeface="Calibri" panose="020F0502020204030204" pitchFamily="34" charset="0"/>
              </a:rPr>
              <a:t>Summer Incubator Workshops  2022, Badolato Luca</a:t>
            </a:r>
          </a:p>
        </p:txBody>
      </p:sp>
      <p:sp>
        <p:nvSpPr>
          <p:cNvPr id="10" name="Title 1">
            <a:extLst>
              <a:ext uri="{FF2B5EF4-FFF2-40B4-BE49-F238E27FC236}">
                <a16:creationId xmlns:a16="http://schemas.microsoft.com/office/drawing/2014/main" id="{D67FBEF7-4B01-42DA-81F5-24CA3B53CCB0}"/>
              </a:ext>
            </a:extLst>
          </p:cNvPr>
          <p:cNvSpPr>
            <a:spLocks noGrp="1"/>
          </p:cNvSpPr>
          <p:nvPr>
            <p:ph type="title"/>
          </p:nvPr>
        </p:nvSpPr>
        <p:spPr>
          <a:xfrm>
            <a:off x="533399" y="826704"/>
            <a:ext cx="8353426" cy="629141"/>
          </a:xfrm>
        </p:spPr>
        <p:txBody>
          <a:bodyPr>
            <a:noAutofit/>
          </a:bodyPr>
          <a:lstStyle/>
          <a:p>
            <a:r>
              <a:rPr lang="en-US" sz="3600" dirty="0">
                <a:solidFill>
                  <a:srgbClr val="C00000"/>
                </a:solidFill>
                <a:latin typeface="Calibri" panose="020F0502020204030204" pitchFamily="34" charset="0"/>
                <a:cs typeface="Calibri" panose="020F0502020204030204" pitchFamily="34" charset="0"/>
              </a:rPr>
              <a:t>From where? A historical overview </a:t>
            </a:r>
          </a:p>
        </p:txBody>
      </p:sp>
      <p:pic>
        <p:nvPicPr>
          <p:cNvPr id="3" name="Picture 2">
            <a:extLst>
              <a:ext uri="{FF2B5EF4-FFF2-40B4-BE49-F238E27FC236}">
                <a16:creationId xmlns:a16="http://schemas.microsoft.com/office/drawing/2014/main" id="{5AC467AE-C53A-065A-F6CA-A0BD2BFF3D2F}"/>
              </a:ext>
            </a:extLst>
          </p:cNvPr>
          <p:cNvPicPr>
            <a:picLocks noChangeAspect="1"/>
          </p:cNvPicPr>
          <p:nvPr/>
        </p:nvPicPr>
        <p:blipFill>
          <a:blip r:embed="rId3"/>
          <a:stretch>
            <a:fillRect/>
          </a:stretch>
        </p:blipFill>
        <p:spPr>
          <a:xfrm>
            <a:off x="270429" y="6326756"/>
            <a:ext cx="2690451" cy="531244"/>
          </a:xfrm>
          <a:prstGeom prst="rect">
            <a:avLst/>
          </a:prstGeom>
        </p:spPr>
      </p:pic>
      <p:sp>
        <p:nvSpPr>
          <p:cNvPr id="11" name="Footer Placeholder 1">
            <a:extLst>
              <a:ext uri="{FF2B5EF4-FFF2-40B4-BE49-F238E27FC236}">
                <a16:creationId xmlns:a16="http://schemas.microsoft.com/office/drawing/2014/main" id="{317CAE7D-6866-7F90-99A9-A5A28DD00838}"/>
              </a:ext>
            </a:extLst>
          </p:cNvPr>
          <p:cNvSpPr txBox="1">
            <a:spLocks/>
          </p:cNvSpPr>
          <p:nvPr/>
        </p:nvSpPr>
        <p:spPr>
          <a:xfrm>
            <a:off x="8447520" y="6446633"/>
            <a:ext cx="373035" cy="273844"/>
          </a:xfrm>
          <a:prstGeom prst="rect">
            <a:avLst/>
          </a:prstGeom>
        </p:spPr>
        <p:txBody>
          <a:bodyPr vert="horz" lIns="68580" tIns="34290" rIns="68580" bIns="34290" rtlCol="0" anchor="ct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884">
              <a:buClr>
                <a:srgbClr val="0046AD"/>
              </a:buClr>
              <a:defRPr/>
            </a:pPr>
            <a:r>
              <a:rPr lang="en-US" sz="900" dirty="0">
                <a:solidFill>
                  <a:schemeClr val="bg1"/>
                </a:solidFill>
                <a:latin typeface="Calibri" panose="020F0502020204030204" pitchFamily="34" charset="0"/>
                <a:cs typeface="Calibri" panose="020F0502020204030204" pitchFamily="34" charset="0"/>
              </a:rPr>
              <a:t>12</a:t>
            </a:r>
            <a:endParaRPr lang="en-US" sz="788" dirty="0">
              <a:solidFill>
                <a:schemeClr val="bg1"/>
              </a:solidFill>
              <a:latin typeface="Calibri" panose="020F0502020204030204" pitchFamily="34" charset="0"/>
              <a:cs typeface="Calibri" panose="020F0502020204030204" pitchFamily="34" charset="0"/>
            </a:endParaRPr>
          </a:p>
        </p:txBody>
      </p:sp>
      <p:sp>
        <p:nvSpPr>
          <p:cNvPr id="12" name="Text Placeholder 4">
            <a:extLst>
              <a:ext uri="{FF2B5EF4-FFF2-40B4-BE49-F238E27FC236}">
                <a16:creationId xmlns:a16="http://schemas.microsoft.com/office/drawing/2014/main" id="{77929185-C4A4-482F-A5E8-FF73A11680FA}"/>
              </a:ext>
            </a:extLst>
          </p:cNvPr>
          <p:cNvSpPr txBox="1">
            <a:spLocks/>
          </p:cNvSpPr>
          <p:nvPr/>
        </p:nvSpPr>
        <p:spPr>
          <a:xfrm>
            <a:off x="638174" y="1410308"/>
            <a:ext cx="7809345" cy="348574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dirty="0">
                <a:latin typeface="Calibri" panose="020F0502020204030204" pitchFamily="34" charset="0"/>
                <a:cs typeface="Calibri" panose="020F0502020204030204" pitchFamily="34" charset="0"/>
              </a:rPr>
              <a:t>In 1990, a seminal paper in AJS to introduce Optimal Matching in sociology:</a:t>
            </a:r>
          </a:p>
          <a:p>
            <a:pPr marL="0" indent="0">
              <a:buNone/>
            </a:pPr>
            <a:endParaRPr lang="en-US" sz="24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3D8E2510-B522-4D4B-9172-15D64E7A1A4B}"/>
              </a:ext>
            </a:extLst>
          </p:cNvPr>
          <p:cNvPicPr>
            <a:picLocks noChangeAspect="1"/>
          </p:cNvPicPr>
          <p:nvPr/>
        </p:nvPicPr>
        <p:blipFill>
          <a:blip r:embed="rId4"/>
          <a:stretch>
            <a:fillRect/>
          </a:stretch>
        </p:blipFill>
        <p:spPr>
          <a:xfrm>
            <a:off x="1147762" y="2145632"/>
            <a:ext cx="6848475" cy="2133600"/>
          </a:xfrm>
          <a:prstGeom prst="rect">
            <a:avLst/>
          </a:prstGeom>
        </p:spPr>
      </p:pic>
      <p:pic>
        <p:nvPicPr>
          <p:cNvPr id="5" name="Picture 4">
            <a:extLst>
              <a:ext uri="{FF2B5EF4-FFF2-40B4-BE49-F238E27FC236}">
                <a16:creationId xmlns:a16="http://schemas.microsoft.com/office/drawing/2014/main" id="{57B98919-7D4A-4037-8584-572450D1CA3A}"/>
              </a:ext>
            </a:extLst>
          </p:cNvPr>
          <p:cNvPicPr>
            <a:picLocks noChangeAspect="1"/>
          </p:cNvPicPr>
          <p:nvPr/>
        </p:nvPicPr>
        <p:blipFill rotWithShape="1">
          <a:blip r:embed="rId5"/>
          <a:srcRect t="17608"/>
          <a:stretch/>
        </p:blipFill>
        <p:spPr>
          <a:xfrm>
            <a:off x="2150316" y="4298260"/>
            <a:ext cx="4900189" cy="2028634"/>
          </a:xfrm>
          <a:prstGeom prst="rect">
            <a:avLst/>
          </a:prstGeom>
        </p:spPr>
      </p:pic>
    </p:spTree>
    <p:extLst>
      <p:ext uri="{BB962C8B-B14F-4D97-AF65-F5344CB8AC3E}">
        <p14:creationId xmlns:p14="http://schemas.microsoft.com/office/powerpoint/2010/main" val="2574701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FF289A-A547-5168-A0B6-016FEA8C2F7D}"/>
              </a:ext>
            </a:extLst>
          </p:cNvPr>
          <p:cNvSpPr/>
          <p:nvPr/>
        </p:nvSpPr>
        <p:spPr>
          <a:xfrm>
            <a:off x="0" y="6339662"/>
            <a:ext cx="9144000" cy="510364"/>
          </a:xfrm>
          <a:prstGeom prst="rect">
            <a:avLst/>
          </a:prstGeom>
          <a:solidFill>
            <a:srgbClr val="BA0C2F"/>
          </a:solidFill>
          <a:ln>
            <a:solidFill>
              <a:srgbClr val="BA0C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BA0C2F"/>
              </a:solidFill>
            </a:endParaRPr>
          </a:p>
        </p:txBody>
      </p:sp>
      <p:sp>
        <p:nvSpPr>
          <p:cNvPr id="22" name="Rectangle 21">
            <a:extLst>
              <a:ext uri="{FF2B5EF4-FFF2-40B4-BE49-F238E27FC236}">
                <a16:creationId xmlns:a16="http://schemas.microsoft.com/office/drawing/2014/main" id="{6E6AF16D-47F9-4748-A10B-D0EF6D460287}"/>
              </a:ext>
            </a:extLst>
          </p:cNvPr>
          <p:cNvSpPr/>
          <p:nvPr/>
        </p:nvSpPr>
        <p:spPr>
          <a:xfrm>
            <a:off x="1361807" y="3549392"/>
            <a:ext cx="6420395" cy="4037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Footer Placeholder 1">
            <a:extLst>
              <a:ext uri="{FF2B5EF4-FFF2-40B4-BE49-F238E27FC236}">
                <a16:creationId xmlns:a16="http://schemas.microsoft.com/office/drawing/2014/main" id="{1631928D-2D8E-40FF-967F-D6E745911A36}"/>
              </a:ext>
            </a:extLst>
          </p:cNvPr>
          <p:cNvSpPr>
            <a:spLocks noGrp="1"/>
          </p:cNvSpPr>
          <p:nvPr>
            <p:ph type="ftr" sz="quarter" idx="11"/>
          </p:nvPr>
        </p:nvSpPr>
        <p:spPr>
          <a:xfrm>
            <a:off x="3024188" y="6428544"/>
            <a:ext cx="3529012" cy="273844"/>
          </a:xfrm>
        </p:spPr>
        <p:txBody>
          <a:bodyPr/>
          <a:lstStyle/>
          <a:p>
            <a:pPr defTabSz="342884">
              <a:buClr>
                <a:srgbClr val="0046AD"/>
              </a:buClr>
              <a:defRPr/>
            </a:pPr>
            <a:r>
              <a:rPr lang="en-US" dirty="0">
                <a:solidFill>
                  <a:schemeClr val="bg1"/>
                </a:solidFill>
                <a:latin typeface="Calibri" panose="020F0502020204030204" pitchFamily="34" charset="0"/>
                <a:cs typeface="Calibri" panose="020F0502020204030204" pitchFamily="34" charset="0"/>
              </a:rPr>
              <a:t>Summer Incubator Workshops  2022, Badolato Luca</a:t>
            </a:r>
          </a:p>
        </p:txBody>
      </p:sp>
      <p:sp>
        <p:nvSpPr>
          <p:cNvPr id="10" name="Title 1">
            <a:extLst>
              <a:ext uri="{FF2B5EF4-FFF2-40B4-BE49-F238E27FC236}">
                <a16:creationId xmlns:a16="http://schemas.microsoft.com/office/drawing/2014/main" id="{D67FBEF7-4B01-42DA-81F5-24CA3B53CCB0}"/>
              </a:ext>
            </a:extLst>
          </p:cNvPr>
          <p:cNvSpPr>
            <a:spLocks noGrp="1"/>
          </p:cNvSpPr>
          <p:nvPr>
            <p:ph type="title"/>
          </p:nvPr>
        </p:nvSpPr>
        <p:spPr>
          <a:xfrm>
            <a:off x="533399" y="826704"/>
            <a:ext cx="8353426" cy="629141"/>
          </a:xfrm>
        </p:spPr>
        <p:txBody>
          <a:bodyPr>
            <a:noAutofit/>
          </a:bodyPr>
          <a:lstStyle/>
          <a:p>
            <a:r>
              <a:rPr lang="en-US" sz="3600" dirty="0">
                <a:solidFill>
                  <a:srgbClr val="C00000"/>
                </a:solidFill>
                <a:latin typeface="Calibri" panose="020F0502020204030204" pitchFamily="34" charset="0"/>
                <a:cs typeface="Calibri" panose="020F0502020204030204" pitchFamily="34" charset="0"/>
              </a:rPr>
              <a:t>From where? A historical overview </a:t>
            </a:r>
          </a:p>
        </p:txBody>
      </p:sp>
      <p:pic>
        <p:nvPicPr>
          <p:cNvPr id="3" name="Picture 2">
            <a:extLst>
              <a:ext uri="{FF2B5EF4-FFF2-40B4-BE49-F238E27FC236}">
                <a16:creationId xmlns:a16="http://schemas.microsoft.com/office/drawing/2014/main" id="{5AC467AE-C53A-065A-F6CA-A0BD2BFF3D2F}"/>
              </a:ext>
            </a:extLst>
          </p:cNvPr>
          <p:cNvPicPr>
            <a:picLocks noChangeAspect="1"/>
          </p:cNvPicPr>
          <p:nvPr/>
        </p:nvPicPr>
        <p:blipFill>
          <a:blip r:embed="rId3"/>
          <a:stretch>
            <a:fillRect/>
          </a:stretch>
        </p:blipFill>
        <p:spPr>
          <a:xfrm>
            <a:off x="270429" y="6326756"/>
            <a:ext cx="2690451" cy="531244"/>
          </a:xfrm>
          <a:prstGeom prst="rect">
            <a:avLst/>
          </a:prstGeom>
        </p:spPr>
      </p:pic>
      <p:sp>
        <p:nvSpPr>
          <p:cNvPr id="11" name="Footer Placeholder 1">
            <a:extLst>
              <a:ext uri="{FF2B5EF4-FFF2-40B4-BE49-F238E27FC236}">
                <a16:creationId xmlns:a16="http://schemas.microsoft.com/office/drawing/2014/main" id="{317CAE7D-6866-7F90-99A9-A5A28DD00838}"/>
              </a:ext>
            </a:extLst>
          </p:cNvPr>
          <p:cNvSpPr txBox="1">
            <a:spLocks/>
          </p:cNvSpPr>
          <p:nvPr/>
        </p:nvSpPr>
        <p:spPr>
          <a:xfrm>
            <a:off x="8447520" y="6446633"/>
            <a:ext cx="373035" cy="273844"/>
          </a:xfrm>
          <a:prstGeom prst="rect">
            <a:avLst/>
          </a:prstGeom>
        </p:spPr>
        <p:txBody>
          <a:bodyPr vert="horz" lIns="68580" tIns="34290" rIns="68580" bIns="34290" rtlCol="0" anchor="ct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884">
              <a:buClr>
                <a:srgbClr val="0046AD"/>
              </a:buClr>
              <a:defRPr/>
            </a:pPr>
            <a:r>
              <a:rPr lang="en-US" sz="900" dirty="0">
                <a:solidFill>
                  <a:schemeClr val="bg1"/>
                </a:solidFill>
                <a:latin typeface="Calibri" panose="020F0502020204030204" pitchFamily="34" charset="0"/>
                <a:cs typeface="Calibri" panose="020F0502020204030204" pitchFamily="34" charset="0"/>
              </a:rPr>
              <a:t>13</a:t>
            </a:r>
            <a:endParaRPr lang="en-US" sz="788" dirty="0">
              <a:solidFill>
                <a:schemeClr val="bg1"/>
              </a:solidFill>
              <a:latin typeface="Calibri" panose="020F0502020204030204" pitchFamily="34" charset="0"/>
              <a:cs typeface="Calibri" panose="020F0502020204030204" pitchFamily="34" charset="0"/>
            </a:endParaRPr>
          </a:p>
        </p:txBody>
      </p:sp>
      <p:sp>
        <p:nvSpPr>
          <p:cNvPr id="12" name="Text Placeholder 4">
            <a:extLst>
              <a:ext uri="{FF2B5EF4-FFF2-40B4-BE49-F238E27FC236}">
                <a16:creationId xmlns:a16="http://schemas.microsoft.com/office/drawing/2014/main" id="{77929185-C4A4-482F-A5E8-FF73A11680FA}"/>
              </a:ext>
            </a:extLst>
          </p:cNvPr>
          <p:cNvSpPr txBox="1">
            <a:spLocks/>
          </p:cNvSpPr>
          <p:nvPr/>
        </p:nvSpPr>
        <p:spPr>
          <a:xfrm>
            <a:off x="638174" y="1410308"/>
            <a:ext cx="7809345" cy="476881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dirty="0">
                <a:latin typeface="Calibri" panose="020F0502020204030204" pitchFamily="34" charset="0"/>
                <a:cs typeface="Calibri" panose="020F0502020204030204" pitchFamily="34" charset="0"/>
              </a:rPr>
              <a:t>Abbott and </a:t>
            </a:r>
            <a:r>
              <a:rPr lang="en-US" sz="2400" dirty="0" err="1">
                <a:latin typeface="Calibri" panose="020F0502020204030204" pitchFamily="34" charset="0"/>
                <a:cs typeface="Calibri" panose="020F0502020204030204" pitchFamily="34" charset="0"/>
              </a:rPr>
              <a:t>Hrycak</a:t>
            </a:r>
            <a:r>
              <a:rPr lang="en-US" sz="2400" dirty="0">
                <a:latin typeface="Calibri" panose="020F0502020204030204" pitchFamily="34" charset="0"/>
                <a:cs typeface="Calibri" panose="020F0502020204030204" pitchFamily="34" charset="0"/>
              </a:rPr>
              <a:t> (1990)</a:t>
            </a:r>
          </a:p>
          <a:p>
            <a:pPr algn="just">
              <a:buFont typeface="Wingdings" panose="05000000000000000000" pitchFamily="2" charset="2"/>
              <a:buChar char="Ø"/>
            </a:pPr>
            <a:r>
              <a:rPr lang="en-US" sz="2400" dirty="0">
                <a:latin typeface="Calibri" panose="020F0502020204030204" pitchFamily="34" charset="0"/>
                <a:cs typeface="Calibri" panose="020F0502020204030204" pitchFamily="34" charset="0"/>
              </a:rPr>
              <a:t>Analysis of careers and resemblance among career patterns:</a:t>
            </a:r>
          </a:p>
          <a:p>
            <a:pPr lvl="1" algn="just">
              <a:buFont typeface="Wingdings" panose="05000000000000000000" pitchFamily="2" charset="2"/>
              <a:buChar char="§"/>
            </a:pPr>
            <a:r>
              <a:rPr lang="en-US" sz="2000" dirty="0">
                <a:latin typeface="Calibri" panose="020F0502020204030204" pitchFamily="34" charset="0"/>
                <a:cs typeface="Calibri" panose="020F0502020204030204" pitchFamily="34" charset="0"/>
              </a:rPr>
              <a:t>Central in sociology: social mobility, organizational structure</a:t>
            </a:r>
          </a:p>
          <a:p>
            <a:pPr lvl="1" algn="just">
              <a:buFont typeface="Wingdings" panose="05000000000000000000" pitchFamily="2" charset="2"/>
              <a:buChar char="§"/>
            </a:pPr>
            <a:r>
              <a:rPr lang="en-US" sz="2000" dirty="0">
                <a:latin typeface="Calibri" panose="020F0502020204030204" pitchFamily="34" charset="0"/>
                <a:cs typeface="Calibri" panose="020F0502020204030204" pitchFamily="34" charset="0"/>
              </a:rPr>
              <a:t>Idea of analyzing careers as sequences: (</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individuals plan and structure their work histories, (ii) future career is not only influenced by the immediate present but also the actual sequence of experience in the past, and (iii) necessity to analyze work trajectories holistically</a:t>
            </a:r>
          </a:p>
          <a:p>
            <a:pPr lvl="1" algn="just">
              <a:buFont typeface="Wingdings" panose="05000000000000000000" pitchFamily="2" charset="2"/>
              <a:buChar char="§"/>
            </a:pPr>
            <a:r>
              <a:rPr lang="en-US" sz="2000" dirty="0">
                <a:latin typeface="Calibri" panose="020F0502020204030204" pitchFamily="34" charset="0"/>
                <a:cs typeface="Calibri" panose="020F0502020204030204" pitchFamily="34" charset="0"/>
              </a:rPr>
              <a:t>Are there common patterns of career trajectories? How are they produced?</a:t>
            </a:r>
            <a:endParaRPr lang="en-US" sz="2400" dirty="0">
              <a:latin typeface="Calibri" panose="020F0502020204030204" pitchFamily="34" charset="0"/>
              <a:cs typeface="Calibri" panose="020F0502020204030204" pitchFamily="34" charset="0"/>
            </a:endParaRPr>
          </a:p>
          <a:p>
            <a:pPr marL="0" indent="0">
              <a:buNone/>
            </a:pP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64354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FF289A-A547-5168-A0B6-016FEA8C2F7D}"/>
              </a:ext>
            </a:extLst>
          </p:cNvPr>
          <p:cNvSpPr/>
          <p:nvPr/>
        </p:nvSpPr>
        <p:spPr>
          <a:xfrm>
            <a:off x="0" y="6339662"/>
            <a:ext cx="9144000" cy="510364"/>
          </a:xfrm>
          <a:prstGeom prst="rect">
            <a:avLst/>
          </a:prstGeom>
          <a:solidFill>
            <a:srgbClr val="BA0C2F"/>
          </a:solidFill>
          <a:ln>
            <a:solidFill>
              <a:srgbClr val="BA0C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BA0C2F"/>
              </a:solidFill>
            </a:endParaRPr>
          </a:p>
        </p:txBody>
      </p:sp>
      <p:sp>
        <p:nvSpPr>
          <p:cNvPr id="22" name="Rectangle 21">
            <a:extLst>
              <a:ext uri="{FF2B5EF4-FFF2-40B4-BE49-F238E27FC236}">
                <a16:creationId xmlns:a16="http://schemas.microsoft.com/office/drawing/2014/main" id="{6E6AF16D-47F9-4748-A10B-D0EF6D460287}"/>
              </a:ext>
            </a:extLst>
          </p:cNvPr>
          <p:cNvSpPr/>
          <p:nvPr/>
        </p:nvSpPr>
        <p:spPr>
          <a:xfrm>
            <a:off x="1361807" y="3549392"/>
            <a:ext cx="6420395" cy="4037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Footer Placeholder 1">
            <a:extLst>
              <a:ext uri="{FF2B5EF4-FFF2-40B4-BE49-F238E27FC236}">
                <a16:creationId xmlns:a16="http://schemas.microsoft.com/office/drawing/2014/main" id="{1631928D-2D8E-40FF-967F-D6E745911A36}"/>
              </a:ext>
            </a:extLst>
          </p:cNvPr>
          <p:cNvSpPr>
            <a:spLocks noGrp="1"/>
          </p:cNvSpPr>
          <p:nvPr>
            <p:ph type="ftr" sz="quarter" idx="11"/>
          </p:nvPr>
        </p:nvSpPr>
        <p:spPr>
          <a:xfrm>
            <a:off x="3024188" y="6428544"/>
            <a:ext cx="3529012" cy="273844"/>
          </a:xfrm>
        </p:spPr>
        <p:txBody>
          <a:bodyPr/>
          <a:lstStyle/>
          <a:p>
            <a:pPr defTabSz="342884">
              <a:buClr>
                <a:srgbClr val="0046AD"/>
              </a:buClr>
              <a:defRPr/>
            </a:pPr>
            <a:r>
              <a:rPr lang="en-US" dirty="0">
                <a:solidFill>
                  <a:schemeClr val="bg1"/>
                </a:solidFill>
                <a:latin typeface="Calibri" panose="020F0502020204030204" pitchFamily="34" charset="0"/>
                <a:cs typeface="Calibri" panose="020F0502020204030204" pitchFamily="34" charset="0"/>
              </a:rPr>
              <a:t>Summer Incubator Workshops  2022, Badolato Luca</a:t>
            </a:r>
          </a:p>
        </p:txBody>
      </p:sp>
      <p:sp>
        <p:nvSpPr>
          <p:cNvPr id="10" name="Title 1">
            <a:extLst>
              <a:ext uri="{FF2B5EF4-FFF2-40B4-BE49-F238E27FC236}">
                <a16:creationId xmlns:a16="http://schemas.microsoft.com/office/drawing/2014/main" id="{D67FBEF7-4B01-42DA-81F5-24CA3B53CCB0}"/>
              </a:ext>
            </a:extLst>
          </p:cNvPr>
          <p:cNvSpPr>
            <a:spLocks noGrp="1"/>
          </p:cNvSpPr>
          <p:nvPr>
            <p:ph type="title"/>
          </p:nvPr>
        </p:nvSpPr>
        <p:spPr>
          <a:xfrm>
            <a:off x="533399" y="826704"/>
            <a:ext cx="8353426" cy="629141"/>
          </a:xfrm>
        </p:spPr>
        <p:txBody>
          <a:bodyPr>
            <a:noAutofit/>
          </a:bodyPr>
          <a:lstStyle/>
          <a:p>
            <a:r>
              <a:rPr lang="en-US" sz="3600" dirty="0">
                <a:solidFill>
                  <a:srgbClr val="C00000"/>
                </a:solidFill>
                <a:latin typeface="Calibri" panose="020F0502020204030204" pitchFamily="34" charset="0"/>
                <a:cs typeface="Calibri" panose="020F0502020204030204" pitchFamily="34" charset="0"/>
              </a:rPr>
              <a:t>From where? A historical overview </a:t>
            </a:r>
          </a:p>
        </p:txBody>
      </p:sp>
      <p:pic>
        <p:nvPicPr>
          <p:cNvPr id="3" name="Picture 2">
            <a:extLst>
              <a:ext uri="{FF2B5EF4-FFF2-40B4-BE49-F238E27FC236}">
                <a16:creationId xmlns:a16="http://schemas.microsoft.com/office/drawing/2014/main" id="{5AC467AE-C53A-065A-F6CA-A0BD2BFF3D2F}"/>
              </a:ext>
            </a:extLst>
          </p:cNvPr>
          <p:cNvPicPr>
            <a:picLocks noChangeAspect="1"/>
          </p:cNvPicPr>
          <p:nvPr/>
        </p:nvPicPr>
        <p:blipFill>
          <a:blip r:embed="rId3"/>
          <a:stretch>
            <a:fillRect/>
          </a:stretch>
        </p:blipFill>
        <p:spPr>
          <a:xfrm>
            <a:off x="270429" y="6326756"/>
            <a:ext cx="2690451" cy="531244"/>
          </a:xfrm>
          <a:prstGeom prst="rect">
            <a:avLst/>
          </a:prstGeom>
        </p:spPr>
      </p:pic>
      <p:sp>
        <p:nvSpPr>
          <p:cNvPr id="11" name="Footer Placeholder 1">
            <a:extLst>
              <a:ext uri="{FF2B5EF4-FFF2-40B4-BE49-F238E27FC236}">
                <a16:creationId xmlns:a16="http://schemas.microsoft.com/office/drawing/2014/main" id="{317CAE7D-6866-7F90-99A9-A5A28DD00838}"/>
              </a:ext>
            </a:extLst>
          </p:cNvPr>
          <p:cNvSpPr txBox="1">
            <a:spLocks/>
          </p:cNvSpPr>
          <p:nvPr/>
        </p:nvSpPr>
        <p:spPr>
          <a:xfrm>
            <a:off x="8447520" y="6446633"/>
            <a:ext cx="373035" cy="273844"/>
          </a:xfrm>
          <a:prstGeom prst="rect">
            <a:avLst/>
          </a:prstGeom>
        </p:spPr>
        <p:txBody>
          <a:bodyPr vert="horz" lIns="68580" tIns="34290" rIns="68580" bIns="34290" rtlCol="0" anchor="ct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884">
              <a:buClr>
                <a:srgbClr val="0046AD"/>
              </a:buClr>
              <a:defRPr/>
            </a:pPr>
            <a:r>
              <a:rPr lang="en-US" sz="900" dirty="0">
                <a:solidFill>
                  <a:schemeClr val="bg1"/>
                </a:solidFill>
                <a:latin typeface="Calibri" panose="020F0502020204030204" pitchFamily="34" charset="0"/>
                <a:cs typeface="Calibri" panose="020F0502020204030204" pitchFamily="34" charset="0"/>
              </a:rPr>
              <a:t>14</a:t>
            </a:r>
            <a:endParaRPr lang="en-US" sz="788" dirty="0">
              <a:solidFill>
                <a:schemeClr val="bg1"/>
              </a:solidFill>
              <a:latin typeface="Calibri" panose="020F0502020204030204" pitchFamily="34" charset="0"/>
              <a:cs typeface="Calibri" panose="020F0502020204030204" pitchFamily="34" charset="0"/>
            </a:endParaRPr>
          </a:p>
        </p:txBody>
      </p:sp>
      <p:sp>
        <p:nvSpPr>
          <p:cNvPr id="12" name="Text Placeholder 4">
            <a:extLst>
              <a:ext uri="{FF2B5EF4-FFF2-40B4-BE49-F238E27FC236}">
                <a16:creationId xmlns:a16="http://schemas.microsoft.com/office/drawing/2014/main" id="{77929185-C4A4-482F-A5E8-FF73A11680FA}"/>
              </a:ext>
            </a:extLst>
          </p:cNvPr>
          <p:cNvSpPr txBox="1">
            <a:spLocks/>
          </p:cNvSpPr>
          <p:nvPr/>
        </p:nvSpPr>
        <p:spPr>
          <a:xfrm>
            <a:off x="638174" y="1410309"/>
            <a:ext cx="7809345" cy="228449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Ø"/>
            </a:pPr>
            <a:r>
              <a:rPr lang="en-US" sz="2400" dirty="0">
                <a:latin typeface="Calibri" panose="020F0502020204030204" pitchFamily="34" charset="0"/>
                <a:cs typeface="Calibri" panose="020F0502020204030204" pitchFamily="34" charset="0"/>
              </a:rPr>
              <a:t>Analysis of the careers of 595 musicians active in Germany during the Baroque and Classical eras, around 1660 – 1800.   </a:t>
            </a:r>
          </a:p>
          <a:p>
            <a:pPr lvl="1" algn="just">
              <a:buFont typeface="Wingdings" panose="05000000000000000000" pitchFamily="2" charset="2"/>
              <a:buChar char="§"/>
            </a:pPr>
            <a:r>
              <a:rPr lang="en-US" sz="2000" dirty="0">
                <a:latin typeface="Calibri" panose="020F0502020204030204" pitchFamily="34" charset="0"/>
                <a:cs typeface="Calibri" panose="020F0502020204030204" pitchFamily="34" charset="0"/>
              </a:rPr>
              <a:t>Interesting description of the job system for musicians in 18</a:t>
            </a:r>
            <a:r>
              <a:rPr lang="en-US" sz="2000" baseline="30000" dirty="0">
                <a:latin typeface="Calibri" panose="020F0502020204030204" pitchFamily="34" charset="0"/>
                <a:cs typeface="Calibri" panose="020F0502020204030204" pitchFamily="34" charset="0"/>
              </a:rPr>
              <a:t>th</a:t>
            </a:r>
            <a:r>
              <a:rPr lang="en-US" sz="2000" dirty="0">
                <a:latin typeface="Calibri" panose="020F0502020204030204" pitchFamily="34" charset="0"/>
                <a:cs typeface="Calibri" panose="020F0502020204030204" pitchFamily="34" charset="0"/>
              </a:rPr>
              <a:t> century Germany, a complex and unstable market stratified among towns and courts, where music was shaped largely by the local princes. Which career trajectories followed the major administrators (kapellmeisters and others) in town and courts? </a:t>
            </a:r>
            <a:endParaRPr lang="en-US" sz="2400" dirty="0">
              <a:latin typeface="Calibri" panose="020F0502020204030204" pitchFamily="34" charset="0"/>
              <a:cs typeface="Calibri" panose="020F0502020204030204" pitchFamily="34" charset="0"/>
            </a:endParaRPr>
          </a:p>
          <a:p>
            <a:pPr marL="0" indent="0">
              <a:buNone/>
            </a:pPr>
            <a:endParaRPr lang="en-US" sz="24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6F2A508D-666A-46AA-94A5-4BD653559F00}"/>
              </a:ext>
            </a:extLst>
          </p:cNvPr>
          <p:cNvPicPr>
            <a:picLocks noChangeAspect="1"/>
          </p:cNvPicPr>
          <p:nvPr/>
        </p:nvPicPr>
        <p:blipFill>
          <a:blip r:embed="rId4"/>
          <a:stretch>
            <a:fillRect/>
          </a:stretch>
        </p:blipFill>
        <p:spPr>
          <a:xfrm>
            <a:off x="949148" y="3625865"/>
            <a:ext cx="4981882" cy="1727434"/>
          </a:xfrm>
          <a:prstGeom prst="rect">
            <a:avLst/>
          </a:prstGeom>
        </p:spPr>
      </p:pic>
      <p:sp>
        <p:nvSpPr>
          <p:cNvPr id="6" name="TextBox 5">
            <a:extLst>
              <a:ext uri="{FF2B5EF4-FFF2-40B4-BE49-F238E27FC236}">
                <a16:creationId xmlns:a16="http://schemas.microsoft.com/office/drawing/2014/main" id="{3C0D6D23-5F7C-49C7-9C55-97E7C07C607E}"/>
              </a:ext>
            </a:extLst>
          </p:cNvPr>
          <p:cNvSpPr txBox="1"/>
          <p:nvPr/>
        </p:nvSpPr>
        <p:spPr>
          <a:xfrm>
            <a:off x="5931030" y="3806287"/>
            <a:ext cx="3142192" cy="1477328"/>
          </a:xfrm>
          <a:prstGeom prst="rect">
            <a:avLst/>
          </a:prstGeom>
          <a:noFill/>
        </p:spPr>
        <p:txBody>
          <a:bodyPr wrap="square" rtlCol="0">
            <a:spAutoFit/>
          </a:bodyPr>
          <a:lstStyle/>
          <a:p>
            <a:r>
              <a:rPr lang="en-US" sz="1200" dirty="0"/>
              <a:t>CRTCOM: Court Composer</a:t>
            </a:r>
          </a:p>
          <a:p>
            <a:r>
              <a:rPr lang="en-US" sz="1200" dirty="0"/>
              <a:t>CRTVOC: Court Vocalist</a:t>
            </a:r>
          </a:p>
          <a:p>
            <a:r>
              <a:rPr lang="en-US" sz="1200" dirty="0"/>
              <a:t>CHUORG: Church organist</a:t>
            </a:r>
          </a:p>
          <a:p>
            <a:r>
              <a:rPr lang="en-US" sz="1200" dirty="0"/>
              <a:t>CRTORG: Court organist</a:t>
            </a:r>
          </a:p>
          <a:p>
            <a:r>
              <a:rPr lang="en-US" sz="1200" dirty="0"/>
              <a:t>CRTKPM: Court kapellmeister</a:t>
            </a:r>
          </a:p>
          <a:p>
            <a:r>
              <a:rPr lang="en-US" sz="1200" dirty="0"/>
              <a:t>TWNMDR: Town music director</a:t>
            </a:r>
          </a:p>
          <a:p>
            <a:endParaRPr lang="en-US" dirty="0"/>
          </a:p>
        </p:txBody>
      </p:sp>
      <p:sp>
        <p:nvSpPr>
          <p:cNvPr id="7" name="TextBox 6">
            <a:extLst>
              <a:ext uri="{FF2B5EF4-FFF2-40B4-BE49-F238E27FC236}">
                <a16:creationId xmlns:a16="http://schemas.microsoft.com/office/drawing/2014/main" id="{3509A0AF-062E-4517-9B13-2DEF10FA6EAD}"/>
              </a:ext>
            </a:extLst>
          </p:cNvPr>
          <p:cNvSpPr txBox="1"/>
          <p:nvPr/>
        </p:nvSpPr>
        <p:spPr>
          <a:xfrm>
            <a:off x="949148" y="5414208"/>
            <a:ext cx="7618186" cy="830997"/>
          </a:xfrm>
          <a:prstGeom prst="rect">
            <a:avLst/>
          </a:prstGeom>
          <a:noFill/>
        </p:spPr>
        <p:txBody>
          <a:bodyPr wrap="square" rtlCol="0">
            <a:spAutoFit/>
          </a:bodyPr>
          <a:lstStyle/>
          <a:p>
            <a:r>
              <a:rPr lang="en-US" sz="1600" dirty="0"/>
              <a:t>Example: A successful career in court composition (Salieri), a variegated career leading to a prominent town position (Bach), and a short and relatively “unsuccessful” court career (Mozart).</a:t>
            </a:r>
          </a:p>
        </p:txBody>
      </p:sp>
    </p:spTree>
    <p:extLst>
      <p:ext uri="{BB962C8B-B14F-4D97-AF65-F5344CB8AC3E}">
        <p14:creationId xmlns:p14="http://schemas.microsoft.com/office/powerpoint/2010/main" val="3139267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FF289A-A547-5168-A0B6-016FEA8C2F7D}"/>
              </a:ext>
            </a:extLst>
          </p:cNvPr>
          <p:cNvSpPr/>
          <p:nvPr/>
        </p:nvSpPr>
        <p:spPr>
          <a:xfrm>
            <a:off x="0" y="6339662"/>
            <a:ext cx="9144000" cy="510364"/>
          </a:xfrm>
          <a:prstGeom prst="rect">
            <a:avLst/>
          </a:prstGeom>
          <a:solidFill>
            <a:srgbClr val="BA0C2F"/>
          </a:solidFill>
          <a:ln>
            <a:solidFill>
              <a:srgbClr val="BA0C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BA0C2F"/>
              </a:solidFill>
            </a:endParaRPr>
          </a:p>
        </p:txBody>
      </p:sp>
      <p:sp>
        <p:nvSpPr>
          <p:cNvPr id="22" name="Rectangle 21">
            <a:extLst>
              <a:ext uri="{FF2B5EF4-FFF2-40B4-BE49-F238E27FC236}">
                <a16:creationId xmlns:a16="http://schemas.microsoft.com/office/drawing/2014/main" id="{6E6AF16D-47F9-4748-A10B-D0EF6D460287}"/>
              </a:ext>
            </a:extLst>
          </p:cNvPr>
          <p:cNvSpPr/>
          <p:nvPr/>
        </p:nvSpPr>
        <p:spPr>
          <a:xfrm>
            <a:off x="1361807" y="3549392"/>
            <a:ext cx="6420395" cy="4037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Footer Placeholder 1">
            <a:extLst>
              <a:ext uri="{FF2B5EF4-FFF2-40B4-BE49-F238E27FC236}">
                <a16:creationId xmlns:a16="http://schemas.microsoft.com/office/drawing/2014/main" id="{1631928D-2D8E-40FF-967F-D6E745911A36}"/>
              </a:ext>
            </a:extLst>
          </p:cNvPr>
          <p:cNvSpPr>
            <a:spLocks noGrp="1"/>
          </p:cNvSpPr>
          <p:nvPr>
            <p:ph type="ftr" sz="quarter" idx="11"/>
          </p:nvPr>
        </p:nvSpPr>
        <p:spPr>
          <a:xfrm>
            <a:off x="3024188" y="6428544"/>
            <a:ext cx="3529012" cy="273844"/>
          </a:xfrm>
        </p:spPr>
        <p:txBody>
          <a:bodyPr/>
          <a:lstStyle/>
          <a:p>
            <a:pPr defTabSz="342884">
              <a:buClr>
                <a:srgbClr val="0046AD"/>
              </a:buClr>
              <a:defRPr/>
            </a:pPr>
            <a:r>
              <a:rPr lang="en-US" dirty="0">
                <a:solidFill>
                  <a:schemeClr val="bg1"/>
                </a:solidFill>
                <a:latin typeface="Calibri" panose="020F0502020204030204" pitchFamily="34" charset="0"/>
                <a:cs typeface="Calibri" panose="020F0502020204030204" pitchFamily="34" charset="0"/>
              </a:rPr>
              <a:t>Summer Incubator Workshops  2022, Badolato Luca</a:t>
            </a:r>
          </a:p>
        </p:txBody>
      </p:sp>
      <p:sp>
        <p:nvSpPr>
          <p:cNvPr id="10" name="Title 1">
            <a:extLst>
              <a:ext uri="{FF2B5EF4-FFF2-40B4-BE49-F238E27FC236}">
                <a16:creationId xmlns:a16="http://schemas.microsoft.com/office/drawing/2014/main" id="{D67FBEF7-4B01-42DA-81F5-24CA3B53CCB0}"/>
              </a:ext>
            </a:extLst>
          </p:cNvPr>
          <p:cNvSpPr>
            <a:spLocks noGrp="1"/>
          </p:cNvSpPr>
          <p:nvPr>
            <p:ph type="title"/>
          </p:nvPr>
        </p:nvSpPr>
        <p:spPr>
          <a:xfrm>
            <a:off x="533399" y="826704"/>
            <a:ext cx="8353426" cy="629141"/>
          </a:xfrm>
        </p:spPr>
        <p:txBody>
          <a:bodyPr>
            <a:noAutofit/>
          </a:bodyPr>
          <a:lstStyle/>
          <a:p>
            <a:r>
              <a:rPr lang="en-US" sz="3600" dirty="0">
                <a:solidFill>
                  <a:srgbClr val="C00000"/>
                </a:solidFill>
                <a:latin typeface="Calibri" panose="020F0502020204030204" pitchFamily="34" charset="0"/>
                <a:cs typeface="Calibri" panose="020F0502020204030204" pitchFamily="34" charset="0"/>
              </a:rPr>
              <a:t>From where? A historical overview </a:t>
            </a:r>
          </a:p>
        </p:txBody>
      </p:sp>
      <p:pic>
        <p:nvPicPr>
          <p:cNvPr id="3" name="Picture 2">
            <a:extLst>
              <a:ext uri="{FF2B5EF4-FFF2-40B4-BE49-F238E27FC236}">
                <a16:creationId xmlns:a16="http://schemas.microsoft.com/office/drawing/2014/main" id="{5AC467AE-C53A-065A-F6CA-A0BD2BFF3D2F}"/>
              </a:ext>
            </a:extLst>
          </p:cNvPr>
          <p:cNvPicPr>
            <a:picLocks noChangeAspect="1"/>
          </p:cNvPicPr>
          <p:nvPr/>
        </p:nvPicPr>
        <p:blipFill>
          <a:blip r:embed="rId3"/>
          <a:stretch>
            <a:fillRect/>
          </a:stretch>
        </p:blipFill>
        <p:spPr>
          <a:xfrm>
            <a:off x="270429" y="6326756"/>
            <a:ext cx="2690451" cy="531244"/>
          </a:xfrm>
          <a:prstGeom prst="rect">
            <a:avLst/>
          </a:prstGeom>
        </p:spPr>
      </p:pic>
      <p:sp>
        <p:nvSpPr>
          <p:cNvPr id="11" name="Footer Placeholder 1">
            <a:extLst>
              <a:ext uri="{FF2B5EF4-FFF2-40B4-BE49-F238E27FC236}">
                <a16:creationId xmlns:a16="http://schemas.microsoft.com/office/drawing/2014/main" id="{317CAE7D-6866-7F90-99A9-A5A28DD00838}"/>
              </a:ext>
            </a:extLst>
          </p:cNvPr>
          <p:cNvSpPr txBox="1">
            <a:spLocks/>
          </p:cNvSpPr>
          <p:nvPr/>
        </p:nvSpPr>
        <p:spPr>
          <a:xfrm>
            <a:off x="8447520" y="6446633"/>
            <a:ext cx="373035" cy="273844"/>
          </a:xfrm>
          <a:prstGeom prst="rect">
            <a:avLst/>
          </a:prstGeom>
        </p:spPr>
        <p:txBody>
          <a:bodyPr vert="horz" lIns="68580" tIns="34290" rIns="68580" bIns="34290" rtlCol="0" anchor="ct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884">
              <a:buClr>
                <a:srgbClr val="0046AD"/>
              </a:buClr>
              <a:defRPr/>
            </a:pPr>
            <a:r>
              <a:rPr lang="en-US" sz="900" dirty="0">
                <a:solidFill>
                  <a:schemeClr val="bg1"/>
                </a:solidFill>
                <a:latin typeface="Calibri" panose="020F0502020204030204" pitchFamily="34" charset="0"/>
                <a:cs typeface="Calibri" panose="020F0502020204030204" pitchFamily="34" charset="0"/>
              </a:rPr>
              <a:t>15</a:t>
            </a:r>
            <a:endParaRPr lang="en-US" sz="788" dirty="0">
              <a:solidFill>
                <a:schemeClr val="bg1"/>
              </a:solidFill>
              <a:latin typeface="Calibri" panose="020F0502020204030204" pitchFamily="34" charset="0"/>
              <a:cs typeface="Calibri" panose="020F0502020204030204" pitchFamily="34" charset="0"/>
            </a:endParaRPr>
          </a:p>
        </p:txBody>
      </p:sp>
      <p:sp>
        <p:nvSpPr>
          <p:cNvPr id="12" name="Text Placeholder 4">
            <a:extLst>
              <a:ext uri="{FF2B5EF4-FFF2-40B4-BE49-F238E27FC236}">
                <a16:creationId xmlns:a16="http://schemas.microsoft.com/office/drawing/2014/main" id="{77929185-C4A4-482F-A5E8-FF73A11680FA}"/>
              </a:ext>
            </a:extLst>
          </p:cNvPr>
          <p:cNvSpPr txBox="1">
            <a:spLocks/>
          </p:cNvSpPr>
          <p:nvPr/>
        </p:nvSpPr>
        <p:spPr>
          <a:xfrm>
            <a:off x="638174" y="1410308"/>
            <a:ext cx="7809345" cy="44540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Calibri" panose="020F0502020204030204" pitchFamily="34" charset="0"/>
                <a:cs typeface="Calibri" panose="020F0502020204030204" pitchFamily="34" charset="0"/>
              </a:rPr>
              <a:t>Still, we have to keep in mind that the scientific process is not linear. Longstanding tradition and foundations in sociological theories on regularities and sequencing of social phenomena.</a:t>
            </a:r>
          </a:p>
          <a:p>
            <a:pPr marL="0" indent="0">
              <a:buNone/>
            </a:pPr>
            <a:r>
              <a:rPr lang="en-US" sz="2400" dirty="0">
                <a:latin typeface="Calibri" panose="020F0502020204030204" pitchFamily="34" charset="0"/>
                <a:cs typeface="Calibri" panose="020F0502020204030204" pitchFamily="34" charset="0"/>
              </a:rPr>
              <a:t>For example: </a:t>
            </a:r>
          </a:p>
          <a:p>
            <a:pPr>
              <a:buFont typeface="Wingdings" panose="05000000000000000000" pitchFamily="2" charset="2"/>
              <a:buChar char="Ø"/>
            </a:pPr>
            <a:r>
              <a:rPr lang="en-US" sz="2000" dirty="0">
                <a:latin typeface="Calibri" panose="020F0502020204030204" pitchFamily="34" charset="0"/>
                <a:cs typeface="Calibri" panose="020F0502020204030204" pitchFamily="34" charset="0"/>
              </a:rPr>
              <a:t>Durkheim: Norms and regularity of actions</a:t>
            </a:r>
          </a:p>
          <a:p>
            <a:pPr>
              <a:buFont typeface="Wingdings" panose="05000000000000000000" pitchFamily="2" charset="2"/>
              <a:buChar char="Ø"/>
            </a:pPr>
            <a:r>
              <a:rPr lang="en-US" sz="2000" dirty="0">
                <a:latin typeface="Calibri" panose="020F0502020204030204" pitchFamily="34" charset="0"/>
                <a:cs typeface="Calibri" panose="020F0502020204030204" pitchFamily="34" charset="0"/>
              </a:rPr>
              <a:t>Giddens: Theory of structuration (social actors interface with each other in structured and sequenced patterns and routines)</a:t>
            </a:r>
          </a:p>
          <a:p>
            <a:pPr>
              <a:buFont typeface="Wingdings" panose="05000000000000000000" pitchFamily="2" charset="2"/>
              <a:buChar char="Ø"/>
            </a:pPr>
            <a:r>
              <a:rPr lang="en-US" sz="2000" dirty="0">
                <a:latin typeface="Calibri" panose="020F0502020204030204" pitchFamily="34" charset="0"/>
                <a:cs typeface="Calibri" panose="020F0502020204030204" pitchFamily="34" charset="0"/>
              </a:rPr>
              <a:t>Bourdieu: Habitus, stable worldviews in guiding everyday action and producing predictable, orderly sequences of behavior. </a:t>
            </a:r>
          </a:p>
        </p:txBody>
      </p:sp>
    </p:spTree>
    <p:extLst>
      <p:ext uri="{BB962C8B-B14F-4D97-AF65-F5344CB8AC3E}">
        <p14:creationId xmlns:p14="http://schemas.microsoft.com/office/powerpoint/2010/main" val="108313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FF289A-A547-5168-A0B6-016FEA8C2F7D}"/>
              </a:ext>
            </a:extLst>
          </p:cNvPr>
          <p:cNvSpPr/>
          <p:nvPr/>
        </p:nvSpPr>
        <p:spPr>
          <a:xfrm>
            <a:off x="0" y="6339662"/>
            <a:ext cx="9144000" cy="510364"/>
          </a:xfrm>
          <a:prstGeom prst="rect">
            <a:avLst/>
          </a:prstGeom>
          <a:solidFill>
            <a:srgbClr val="BA0C2F"/>
          </a:solidFill>
          <a:ln>
            <a:solidFill>
              <a:srgbClr val="BA0C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BA0C2F"/>
              </a:solidFill>
            </a:endParaRPr>
          </a:p>
        </p:txBody>
      </p:sp>
      <p:sp>
        <p:nvSpPr>
          <p:cNvPr id="22" name="Rectangle 21">
            <a:extLst>
              <a:ext uri="{FF2B5EF4-FFF2-40B4-BE49-F238E27FC236}">
                <a16:creationId xmlns:a16="http://schemas.microsoft.com/office/drawing/2014/main" id="{6E6AF16D-47F9-4748-A10B-D0EF6D460287}"/>
              </a:ext>
            </a:extLst>
          </p:cNvPr>
          <p:cNvSpPr/>
          <p:nvPr/>
        </p:nvSpPr>
        <p:spPr>
          <a:xfrm>
            <a:off x="1361807" y="3549392"/>
            <a:ext cx="6420395" cy="4037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Footer Placeholder 1">
            <a:extLst>
              <a:ext uri="{FF2B5EF4-FFF2-40B4-BE49-F238E27FC236}">
                <a16:creationId xmlns:a16="http://schemas.microsoft.com/office/drawing/2014/main" id="{1631928D-2D8E-40FF-967F-D6E745911A36}"/>
              </a:ext>
            </a:extLst>
          </p:cNvPr>
          <p:cNvSpPr>
            <a:spLocks noGrp="1"/>
          </p:cNvSpPr>
          <p:nvPr>
            <p:ph type="ftr" sz="quarter" idx="11"/>
          </p:nvPr>
        </p:nvSpPr>
        <p:spPr>
          <a:xfrm>
            <a:off x="3024188" y="6428544"/>
            <a:ext cx="3529012" cy="273844"/>
          </a:xfrm>
        </p:spPr>
        <p:txBody>
          <a:bodyPr/>
          <a:lstStyle/>
          <a:p>
            <a:pPr defTabSz="342884">
              <a:buClr>
                <a:srgbClr val="0046AD"/>
              </a:buClr>
              <a:defRPr/>
            </a:pPr>
            <a:r>
              <a:rPr lang="en-US" dirty="0">
                <a:solidFill>
                  <a:schemeClr val="bg1"/>
                </a:solidFill>
                <a:latin typeface="Calibri" panose="020F0502020204030204" pitchFamily="34" charset="0"/>
                <a:cs typeface="Calibri" panose="020F0502020204030204" pitchFamily="34" charset="0"/>
              </a:rPr>
              <a:t>Summer Incubator Workshops  2022, Badolato Luca</a:t>
            </a:r>
          </a:p>
        </p:txBody>
      </p:sp>
      <p:sp>
        <p:nvSpPr>
          <p:cNvPr id="10" name="Title 1">
            <a:extLst>
              <a:ext uri="{FF2B5EF4-FFF2-40B4-BE49-F238E27FC236}">
                <a16:creationId xmlns:a16="http://schemas.microsoft.com/office/drawing/2014/main" id="{D67FBEF7-4B01-42DA-81F5-24CA3B53CCB0}"/>
              </a:ext>
            </a:extLst>
          </p:cNvPr>
          <p:cNvSpPr>
            <a:spLocks noGrp="1"/>
          </p:cNvSpPr>
          <p:nvPr>
            <p:ph type="title"/>
          </p:nvPr>
        </p:nvSpPr>
        <p:spPr>
          <a:xfrm>
            <a:off x="533399" y="826704"/>
            <a:ext cx="8353426" cy="629141"/>
          </a:xfrm>
        </p:spPr>
        <p:txBody>
          <a:bodyPr>
            <a:noAutofit/>
          </a:bodyPr>
          <a:lstStyle/>
          <a:p>
            <a:r>
              <a:rPr lang="en-US" sz="3600" dirty="0">
                <a:solidFill>
                  <a:srgbClr val="C00000"/>
                </a:solidFill>
                <a:latin typeface="Calibri" panose="020F0502020204030204" pitchFamily="34" charset="0"/>
                <a:cs typeface="Calibri" panose="020F0502020204030204" pitchFamily="34" charset="0"/>
              </a:rPr>
              <a:t>From Salieri and Mozart to 3 decades of flourishing applications</a:t>
            </a:r>
          </a:p>
        </p:txBody>
      </p:sp>
      <p:pic>
        <p:nvPicPr>
          <p:cNvPr id="3" name="Picture 2">
            <a:extLst>
              <a:ext uri="{FF2B5EF4-FFF2-40B4-BE49-F238E27FC236}">
                <a16:creationId xmlns:a16="http://schemas.microsoft.com/office/drawing/2014/main" id="{5AC467AE-C53A-065A-F6CA-A0BD2BFF3D2F}"/>
              </a:ext>
            </a:extLst>
          </p:cNvPr>
          <p:cNvPicPr>
            <a:picLocks noChangeAspect="1"/>
          </p:cNvPicPr>
          <p:nvPr/>
        </p:nvPicPr>
        <p:blipFill>
          <a:blip r:embed="rId3"/>
          <a:stretch>
            <a:fillRect/>
          </a:stretch>
        </p:blipFill>
        <p:spPr>
          <a:xfrm>
            <a:off x="270429" y="6326756"/>
            <a:ext cx="2690451" cy="531244"/>
          </a:xfrm>
          <a:prstGeom prst="rect">
            <a:avLst/>
          </a:prstGeom>
        </p:spPr>
      </p:pic>
      <p:sp>
        <p:nvSpPr>
          <p:cNvPr id="11" name="Footer Placeholder 1">
            <a:extLst>
              <a:ext uri="{FF2B5EF4-FFF2-40B4-BE49-F238E27FC236}">
                <a16:creationId xmlns:a16="http://schemas.microsoft.com/office/drawing/2014/main" id="{317CAE7D-6866-7F90-99A9-A5A28DD00838}"/>
              </a:ext>
            </a:extLst>
          </p:cNvPr>
          <p:cNvSpPr txBox="1">
            <a:spLocks/>
          </p:cNvSpPr>
          <p:nvPr/>
        </p:nvSpPr>
        <p:spPr>
          <a:xfrm>
            <a:off x="8447520" y="6446633"/>
            <a:ext cx="373035" cy="273844"/>
          </a:xfrm>
          <a:prstGeom prst="rect">
            <a:avLst/>
          </a:prstGeom>
        </p:spPr>
        <p:txBody>
          <a:bodyPr vert="horz" lIns="68580" tIns="34290" rIns="68580" bIns="34290" rtlCol="0" anchor="ct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884">
              <a:buClr>
                <a:srgbClr val="0046AD"/>
              </a:buClr>
              <a:defRPr/>
            </a:pPr>
            <a:r>
              <a:rPr lang="en-US" sz="900" dirty="0">
                <a:solidFill>
                  <a:schemeClr val="bg1"/>
                </a:solidFill>
                <a:latin typeface="Calibri" panose="020F0502020204030204" pitchFamily="34" charset="0"/>
                <a:cs typeface="Calibri" panose="020F0502020204030204" pitchFamily="34" charset="0"/>
              </a:rPr>
              <a:t>16</a:t>
            </a:r>
            <a:endParaRPr lang="en-US" sz="788" dirty="0">
              <a:solidFill>
                <a:schemeClr val="bg1"/>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AD0FDFA0-9FC5-4644-B7E6-2097BB2879CA}"/>
              </a:ext>
            </a:extLst>
          </p:cNvPr>
          <p:cNvSpPr txBox="1"/>
          <p:nvPr/>
        </p:nvSpPr>
        <p:spPr>
          <a:xfrm>
            <a:off x="721895" y="1966555"/>
            <a:ext cx="3633537" cy="5201424"/>
          </a:xfrm>
          <a:prstGeom prst="rect">
            <a:avLst/>
          </a:prstGeom>
          <a:noFill/>
        </p:spPr>
        <p:txBody>
          <a:bodyPr wrap="square" rtlCol="0">
            <a:spAutoFit/>
          </a:bodyPr>
          <a:lstStyle/>
          <a:p>
            <a:r>
              <a:rPr lang="en-US" sz="2400" dirty="0"/>
              <a:t>Sociology </a:t>
            </a:r>
          </a:p>
          <a:p>
            <a:pPr marL="742950" lvl="1" indent="-285750">
              <a:buFont typeface="Wingdings" panose="05000000000000000000" pitchFamily="2" charset="2"/>
              <a:buChar char="§"/>
            </a:pPr>
            <a:r>
              <a:rPr lang="en-US" sz="2000" dirty="0"/>
              <a:t>Labor market</a:t>
            </a:r>
          </a:p>
          <a:p>
            <a:pPr marL="742950" lvl="1" indent="-285750">
              <a:buFont typeface="Wingdings" panose="05000000000000000000" pitchFamily="2" charset="2"/>
              <a:buChar char="§"/>
            </a:pPr>
            <a:r>
              <a:rPr lang="en-US" sz="2000" dirty="0"/>
              <a:t>Residential trajectories</a:t>
            </a:r>
          </a:p>
          <a:p>
            <a:pPr marL="742950" lvl="1" indent="-285750">
              <a:buFont typeface="Wingdings" panose="05000000000000000000" pitchFamily="2" charset="2"/>
              <a:buChar char="§"/>
            </a:pPr>
            <a:r>
              <a:rPr lang="en-US" sz="2000" dirty="0"/>
              <a:t>Time use</a:t>
            </a:r>
          </a:p>
          <a:p>
            <a:pPr marL="742950" lvl="1" indent="-285750">
              <a:buFont typeface="Wingdings" panose="05000000000000000000" pitchFamily="2" charset="2"/>
              <a:buChar char="§"/>
            </a:pPr>
            <a:r>
              <a:rPr lang="en-US" sz="2000" dirty="0"/>
              <a:t>Life course</a:t>
            </a:r>
          </a:p>
          <a:p>
            <a:r>
              <a:rPr lang="en-US" sz="2400" dirty="0"/>
              <a:t>Demography</a:t>
            </a:r>
            <a:endParaRPr lang="en-US" sz="2000" dirty="0"/>
          </a:p>
          <a:p>
            <a:pPr marL="800100" lvl="1" indent="-342900">
              <a:buFont typeface="Wingdings" panose="05000000000000000000" pitchFamily="2" charset="2"/>
              <a:buChar char="§"/>
            </a:pPr>
            <a:r>
              <a:rPr lang="en-US" sz="2000" dirty="0"/>
              <a:t>Transition to adulthood</a:t>
            </a:r>
          </a:p>
          <a:p>
            <a:pPr marL="800100" lvl="1" indent="-342900">
              <a:buFont typeface="Wingdings" panose="05000000000000000000" pitchFamily="2" charset="2"/>
              <a:buChar char="§"/>
            </a:pPr>
            <a:r>
              <a:rPr lang="en-US" sz="2000" dirty="0"/>
              <a:t>Partnership biographies</a:t>
            </a:r>
          </a:p>
          <a:p>
            <a:pPr marL="800100" lvl="1" indent="-342900">
              <a:buFont typeface="Wingdings" panose="05000000000000000000" pitchFamily="2" charset="2"/>
              <a:buChar char="§"/>
            </a:pPr>
            <a:r>
              <a:rPr lang="en-US" sz="2000" dirty="0"/>
              <a:t>Family formation</a:t>
            </a:r>
          </a:p>
          <a:p>
            <a:pPr marL="800100" lvl="1" indent="-342900">
              <a:buFont typeface="Wingdings" panose="05000000000000000000" pitchFamily="2" charset="2"/>
              <a:buChar char="§"/>
            </a:pPr>
            <a:r>
              <a:rPr lang="en-US" sz="2000" dirty="0"/>
              <a:t>Childbirth histories</a:t>
            </a:r>
          </a:p>
          <a:p>
            <a:r>
              <a:rPr lang="en-US" sz="2400" dirty="0"/>
              <a:t>Medicine</a:t>
            </a:r>
            <a:r>
              <a:rPr lang="en-US" sz="2000" dirty="0"/>
              <a:t> </a:t>
            </a:r>
          </a:p>
          <a:p>
            <a:pPr marL="800100" lvl="1" indent="-342900">
              <a:buFont typeface="Wingdings" panose="05000000000000000000" pitchFamily="2" charset="2"/>
              <a:buChar char="§"/>
            </a:pPr>
            <a:r>
              <a:rPr lang="en-US" sz="2000" dirty="0"/>
              <a:t>Trajectories of chronic diseases</a:t>
            </a:r>
          </a:p>
          <a:p>
            <a:pPr lvl="1"/>
            <a:endParaRPr lang="en-US" sz="2000" dirty="0"/>
          </a:p>
          <a:p>
            <a:pPr marL="800100" lvl="1" indent="-342900">
              <a:buFont typeface="Wingdings" panose="05000000000000000000" pitchFamily="2" charset="2"/>
              <a:buChar char="§"/>
            </a:pPr>
            <a:endParaRPr lang="en-US" sz="2000" dirty="0"/>
          </a:p>
          <a:p>
            <a:pPr lvl="1"/>
            <a:endParaRPr lang="en-US" sz="2000" dirty="0"/>
          </a:p>
        </p:txBody>
      </p:sp>
      <p:sp>
        <p:nvSpPr>
          <p:cNvPr id="13" name="TextBox 12">
            <a:extLst>
              <a:ext uri="{FF2B5EF4-FFF2-40B4-BE49-F238E27FC236}">
                <a16:creationId xmlns:a16="http://schemas.microsoft.com/office/drawing/2014/main" id="{C2C36057-8A93-43A9-BF03-D1C05A495811}"/>
              </a:ext>
            </a:extLst>
          </p:cNvPr>
          <p:cNvSpPr txBox="1"/>
          <p:nvPr/>
        </p:nvSpPr>
        <p:spPr>
          <a:xfrm>
            <a:off x="4760504" y="1986604"/>
            <a:ext cx="3633537" cy="3970318"/>
          </a:xfrm>
          <a:prstGeom prst="rect">
            <a:avLst/>
          </a:prstGeom>
          <a:noFill/>
        </p:spPr>
        <p:txBody>
          <a:bodyPr wrap="square" rtlCol="0">
            <a:spAutoFit/>
          </a:bodyPr>
          <a:lstStyle/>
          <a:p>
            <a:r>
              <a:rPr lang="en-US" sz="2400" dirty="0"/>
              <a:t>Political Sciences</a:t>
            </a:r>
          </a:p>
          <a:p>
            <a:pPr marL="742950" lvl="1" indent="-285750">
              <a:buFont typeface="Wingdings" panose="05000000000000000000" pitchFamily="2" charset="2"/>
              <a:buChar char="§"/>
            </a:pPr>
            <a:r>
              <a:rPr lang="en-US" sz="2000" dirty="0"/>
              <a:t>Pathways towards democratization</a:t>
            </a:r>
          </a:p>
          <a:p>
            <a:pPr marL="742950" lvl="1" indent="-285750">
              <a:buFont typeface="Wingdings" panose="05000000000000000000" pitchFamily="2" charset="2"/>
              <a:buChar char="§"/>
            </a:pPr>
            <a:r>
              <a:rPr lang="en-US" sz="2000" dirty="0"/>
              <a:t>Legislative processes</a:t>
            </a:r>
          </a:p>
          <a:p>
            <a:pPr marL="742950" lvl="1" indent="-285750">
              <a:buFont typeface="Wingdings" panose="05000000000000000000" pitchFamily="2" charset="2"/>
              <a:buChar char="§"/>
            </a:pPr>
            <a:r>
              <a:rPr lang="en-US" sz="2000" dirty="0"/>
              <a:t>National crises and revolutions</a:t>
            </a:r>
          </a:p>
          <a:p>
            <a:r>
              <a:rPr lang="en-US" sz="2400" dirty="0"/>
              <a:t>Geography</a:t>
            </a:r>
            <a:endParaRPr lang="en-US" sz="2000" dirty="0"/>
          </a:p>
          <a:p>
            <a:pPr marL="800100" lvl="1" indent="-342900">
              <a:buFont typeface="Wingdings" panose="05000000000000000000" pitchFamily="2" charset="2"/>
              <a:buChar char="§"/>
            </a:pPr>
            <a:r>
              <a:rPr lang="en-US" sz="2000" dirty="0"/>
              <a:t>Mobility studies</a:t>
            </a:r>
          </a:p>
          <a:p>
            <a:pPr marL="800100" lvl="1" indent="-342900">
              <a:buFont typeface="Wingdings" panose="05000000000000000000" pitchFamily="2" charset="2"/>
              <a:buChar char="§"/>
            </a:pPr>
            <a:r>
              <a:rPr lang="en-US" sz="2000" dirty="0"/>
              <a:t>Land use</a:t>
            </a:r>
          </a:p>
          <a:p>
            <a:r>
              <a:rPr lang="en-US" sz="2400" dirty="0"/>
              <a:t>Psychology</a:t>
            </a:r>
            <a:endParaRPr lang="en-US" sz="2000" dirty="0"/>
          </a:p>
          <a:p>
            <a:pPr marL="800100" lvl="1" indent="-342900">
              <a:buFont typeface="Wingdings" panose="05000000000000000000" pitchFamily="2" charset="2"/>
              <a:buChar char="§"/>
            </a:pPr>
            <a:r>
              <a:rPr lang="en-US" sz="2000" dirty="0"/>
              <a:t>Learning and interactions between individuals</a:t>
            </a:r>
          </a:p>
        </p:txBody>
      </p:sp>
    </p:spTree>
    <p:extLst>
      <p:ext uri="{BB962C8B-B14F-4D97-AF65-F5344CB8AC3E}">
        <p14:creationId xmlns:p14="http://schemas.microsoft.com/office/powerpoint/2010/main" val="3970883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FF289A-A547-5168-A0B6-016FEA8C2F7D}"/>
              </a:ext>
            </a:extLst>
          </p:cNvPr>
          <p:cNvSpPr/>
          <p:nvPr/>
        </p:nvSpPr>
        <p:spPr>
          <a:xfrm>
            <a:off x="0" y="6339662"/>
            <a:ext cx="9144000" cy="510364"/>
          </a:xfrm>
          <a:prstGeom prst="rect">
            <a:avLst/>
          </a:prstGeom>
          <a:solidFill>
            <a:srgbClr val="BA0C2F"/>
          </a:solidFill>
          <a:ln>
            <a:solidFill>
              <a:srgbClr val="BA0C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BA0C2F"/>
              </a:solidFill>
            </a:endParaRPr>
          </a:p>
        </p:txBody>
      </p:sp>
      <p:sp>
        <p:nvSpPr>
          <p:cNvPr id="22" name="Rectangle 21">
            <a:extLst>
              <a:ext uri="{FF2B5EF4-FFF2-40B4-BE49-F238E27FC236}">
                <a16:creationId xmlns:a16="http://schemas.microsoft.com/office/drawing/2014/main" id="{6E6AF16D-47F9-4748-A10B-D0EF6D460287}"/>
              </a:ext>
            </a:extLst>
          </p:cNvPr>
          <p:cNvSpPr/>
          <p:nvPr/>
        </p:nvSpPr>
        <p:spPr>
          <a:xfrm>
            <a:off x="1361807" y="3549392"/>
            <a:ext cx="6420395" cy="4037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Footer Placeholder 1">
            <a:extLst>
              <a:ext uri="{FF2B5EF4-FFF2-40B4-BE49-F238E27FC236}">
                <a16:creationId xmlns:a16="http://schemas.microsoft.com/office/drawing/2014/main" id="{1631928D-2D8E-40FF-967F-D6E745911A36}"/>
              </a:ext>
            </a:extLst>
          </p:cNvPr>
          <p:cNvSpPr>
            <a:spLocks noGrp="1"/>
          </p:cNvSpPr>
          <p:nvPr>
            <p:ph type="ftr" sz="quarter" idx="11"/>
          </p:nvPr>
        </p:nvSpPr>
        <p:spPr>
          <a:xfrm>
            <a:off x="3024188" y="6428544"/>
            <a:ext cx="3529012" cy="273844"/>
          </a:xfrm>
        </p:spPr>
        <p:txBody>
          <a:bodyPr/>
          <a:lstStyle/>
          <a:p>
            <a:pPr defTabSz="342884">
              <a:buClr>
                <a:srgbClr val="0046AD"/>
              </a:buClr>
              <a:defRPr/>
            </a:pPr>
            <a:r>
              <a:rPr lang="en-US" dirty="0">
                <a:solidFill>
                  <a:schemeClr val="bg1"/>
                </a:solidFill>
                <a:latin typeface="Calibri" panose="020F0502020204030204" pitchFamily="34" charset="0"/>
                <a:cs typeface="Calibri" panose="020F0502020204030204" pitchFamily="34" charset="0"/>
              </a:rPr>
              <a:t>Summer Incubator Workshops  2022, Badolato Luca</a:t>
            </a:r>
          </a:p>
        </p:txBody>
      </p:sp>
      <p:sp>
        <p:nvSpPr>
          <p:cNvPr id="10" name="Title 1">
            <a:extLst>
              <a:ext uri="{FF2B5EF4-FFF2-40B4-BE49-F238E27FC236}">
                <a16:creationId xmlns:a16="http://schemas.microsoft.com/office/drawing/2014/main" id="{D67FBEF7-4B01-42DA-81F5-24CA3B53CCB0}"/>
              </a:ext>
            </a:extLst>
          </p:cNvPr>
          <p:cNvSpPr>
            <a:spLocks noGrp="1"/>
          </p:cNvSpPr>
          <p:nvPr>
            <p:ph type="title"/>
          </p:nvPr>
        </p:nvSpPr>
        <p:spPr>
          <a:xfrm>
            <a:off x="533399" y="826704"/>
            <a:ext cx="8353426" cy="629141"/>
          </a:xfrm>
        </p:spPr>
        <p:txBody>
          <a:bodyPr>
            <a:noAutofit/>
          </a:bodyPr>
          <a:lstStyle/>
          <a:p>
            <a:r>
              <a:rPr lang="en-US" sz="3600" dirty="0">
                <a:solidFill>
                  <a:srgbClr val="C00000"/>
                </a:solidFill>
                <a:latin typeface="Calibri" panose="020F0502020204030204" pitchFamily="34" charset="0"/>
                <a:cs typeface="Calibri" panose="020F0502020204030204" pitchFamily="34" charset="0"/>
              </a:rPr>
              <a:t>Flourishing of Sequence Analysis, why?</a:t>
            </a:r>
          </a:p>
        </p:txBody>
      </p:sp>
      <p:pic>
        <p:nvPicPr>
          <p:cNvPr id="3" name="Picture 2">
            <a:extLst>
              <a:ext uri="{FF2B5EF4-FFF2-40B4-BE49-F238E27FC236}">
                <a16:creationId xmlns:a16="http://schemas.microsoft.com/office/drawing/2014/main" id="{5AC467AE-C53A-065A-F6CA-A0BD2BFF3D2F}"/>
              </a:ext>
            </a:extLst>
          </p:cNvPr>
          <p:cNvPicPr>
            <a:picLocks noChangeAspect="1"/>
          </p:cNvPicPr>
          <p:nvPr/>
        </p:nvPicPr>
        <p:blipFill>
          <a:blip r:embed="rId3"/>
          <a:stretch>
            <a:fillRect/>
          </a:stretch>
        </p:blipFill>
        <p:spPr>
          <a:xfrm>
            <a:off x="270429" y="6326756"/>
            <a:ext cx="2690451" cy="531244"/>
          </a:xfrm>
          <a:prstGeom prst="rect">
            <a:avLst/>
          </a:prstGeom>
        </p:spPr>
      </p:pic>
      <p:sp>
        <p:nvSpPr>
          <p:cNvPr id="11" name="Footer Placeholder 1">
            <a:extLst>
              <a:ext uri="{FF2B5EF4-FFF2-40B4-BE49-F238E27FC236}">
                <a16:creationId xmlns:a16="http://schemas.microsoft.com/office/drawing/2014/main" id="{317CAE7D-6866-7F90-99A9-A5A28DD00838}"/>
              </a:ext>
            </a:extLst>
          </p:cNvPr>
          <p:cNvSpPr txBox="1">
            <a:spLocks/>
          </p:cNvSpPr>
          <p:nvPr/>
        </p:nvSpPr>
        <p:spPr>
          <a:xfrm>
            <a:off x="8447520" y="6446633"/>
            <a:ext cx="373035" cy="273844"/>
          </a:xfrm>
          <a:prstGeom prst="rect">
            <a:avLst/>
          </a:prstGeom>
        </p:spPr>
        <p:txBody>
          <a:bodyPr vert="horz" lIns="68580" tIns="34290" rIns="68580" bIns="34290" rtlCol="0" anchor="ct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884">
              <a:buClr>
                <a:srgbClr val="0046AD"/>
              </a:buClr>
              <a:defRPr/>
            </a:pPr>
            <a:r>
              <a:rPr lang="en-US" sz="900" dirty="0">
                <a:solidFill>
                  <a:schemeClr val="bg1"/>
                </a:solidFill>
                <a:latin typeface="Calibri" panose="020F0502020204030204" pitchFamily="34" charset="0"/>
                <a:cs typeface="Calibri" panose="020F0502020204030204" pitchFamily="34" charset="0"/>
              </a:rPr>
              <a:t>17</a:t>
            </a:r>
            <a:endParaRPr lang="en-US" sz="788" dirty="0">
              <a:solidFill>
                <a:schemeClr val="bg1"/>
              </a:solidFill>
              <a:latin typeface="Calibri" panose="020F0502020204030204" pitchFamily="34" charset="0"/>
              <a:cs typeface="Calibri" panose="020F0502020204030204" pitchFamily="34" charset="0"/>
            </a:endParaRPr>
          </a:p>
        </p:txBody>
      </p:sp>
      <p:sp>
        <p:nvSpPr>
          <p:cNvPr id="12" name="Text Placeholder 4">
            <a:extLst>
              <a:ext uri="{FF2B5EF4-FFF2-40B4-BE49-F238E27FC236}">
                <a16:creationId xmlns:a16="http://schemas.microsoft.com/office/drawing/2014/main" id="{77929185-C4A4-482F-A5E8-FF73A11680FA}"/>
              </a:ext>
            </a:extLst>
          </p:cNvPr>
          <p:cNvSpPr txBox="1">
            <a:spLocks/>
          </p:cNvSpPr>
          <p:nvPr/>
        </p:nvSpPr>
        <p:spPr>
          <a:xfrm>
            <a:off x="638174" y="1410308"/>
            <a:ext cx="7809345" cy="46209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Calibri" panose="020F0502020204030204" pitchFamily="34" charset="0"/>
                <a:cs typeface="Calibri" panose="020F0502020204030204" pitchFamily="34" charset="0"/>
              </a:rPr>
              <a:t>Two primary reasons: </a:t>
            </a:r>
          </a:p>
          <a:p>
            <a:pPr>
              <a:buFont typeface="Wingdings" panose="05000000000000000000" pitchFamily="2" charset="2"/>
              <a:buChar char="Ø"/>
            </a:pPr>
            <a:r>
              <a:rPr lang="en-US" sz="2400" dirty="0">
                <a:latin typeface="Calibri" panose="020F0502020204030204" pitchFamily="34" charset="0"/>
                <a:cs typeface="Calibri" panose="020F0502020204030204" pitchFamily="34" charset="0"/>
              </a:rPr>
              <a:t>Development of statistical software and data collection that made Sequence Analysis easy and feasible</a:t>
            </a:r>
          </a:p>
          <a:p>
            <a:pPr lvl="1">
              <a:buFont typeface="Wingdings" panose="05000000000000000000" pitchFamily="2" charset="2"/>
              <a:buChar char="§"/>
            </a:pPr>
            <a:r>
              <a:rPr lang="en-US" sz="2000" dirty="0">
                <a:latin typeface="Calibri" panose="020F0502020204030204" pitchFamily="34" charset="0"/>
                <a:cs typeface="Calibri" panose="020F0502020204030204" pitchFamily="34" charset="0"/>
              </a:rPr>
              <a:t>Longitudinal and cross-sectional surveys that collected detailed individual-level data on careers, marital history, time use and time diary records.</a:t>
            </a:r>
          </a:p>
          <a:p>
            <a:pPr lvl="1">
              <a:buFont typeface="Wingdings" panose="05000000000000000000" pitchFamily="2" charset="2"/>
              <a:buChar char="§"/>
            </a:pPr>
            <a:r>
              <a:rPr lang="en-US" sz="2000" dirty="0">
                <a:latin typeface="Calibri" panose="020F0502020204030204" pitchFamily="34" charset="0"/>
                <a:cs typeface="Calibri" panose="020F0502020204030204" pitchFamily="34" charset="0"/>
              </a:rPr>
              <a:t> Development of time-series data of larger social units, including organizations, neighborhoods, cities, and nations (e.g. World Values Survey, International Social Survey </a:t>
            </a:r>
            <a:r>
              <a:rPr lang="en-US" sz="2000" dirty="0" err="1">
                <a:latin typeface="Calibri" panose="020F0502020204030204" pitchFamily="34" charset="0"/>
                <a:cs typeface="Calibri" panose="020F0502020204030204" pitchFamily="34" charset="0"/>
              </a:rPr>
              <a:t>Programme</a:t>
            </a:r>
            <a:r>
              <a:rPr lang="en-US" sz="2000" dirty="0">
                <a:latin typeface="Calibri" panose="020F0502020204030204" pitchFamily="34" charset="0"/>
                <a:cs typeface="Calibri" panose="020F0502020204030204" pitchFamily="34" charset="0"/>
              </a:rPr>
              <a:t>)</a:t>
            </a:r>
          </a:p>
          <a:p>
            <a:pPr lvl="1">
              <a:buFont typeface="Wingdings" panose="05000000000000000000" pitchFamily="2" charset="2"/>
              <a:buChar char="§"/>
            </a:pPr>
            <a:r>
              <a:rPr lang="en-US" sz="2000" dirty="0">
                <a:latin typeface="Calibri" panose="020F0502020204030204" pitchFamily="34" charset="0"/>
                <a:cs typeface="Calibri" panose="020F0502020204030204" pitchFamily="34" charset="0"/>
              </a:rPr>
              <a:t>Dedicated software: optimize, </a:t>
            </a:r>
            <a:r>
              <a:rPr lang="en-US" sz="2000" dirty="0" err="1">
                <a:latin typeface="Calibri" panose="020F0502020204030204" pitchFamily="34" charset="0"/>
                <a:cs typeface="Calibri" panose="020F0502020204030204" pitchFamily="34" charset="0"/>
              </a:rPr>
              <a:t>tda</a:t>
            </a:r>
            <a:r>
              <a:rPr lang="en-US" sz="2000" dirty="0">
                <a:latin typeface="Calibri" panose="020F0502020204030204" pitchFamily="34" charset="0"/>
                <a:cs typeface="Calibri" panose="020F0502020204030204" pitchFamily="34" charset="0"/>
              </a:rPr>
              <a:t>, SQ and SADI for Stata, TraMineR for R</a:t>
            </a:r>
          </a:p>
        </p:txBody>
      </p:sp>
    </p:spTree>
    <p:extLst>
      <p:ext uri="{BB962C8B-B14F-4D97-AF65-F5344CB8AC3E}">
        <p14:creationId xmlns:p14="http://schemas.microsoft.com/office/powerpoint/2010/main" val="440243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FF289A-A547-5168-A0B6-016FEA8C2F7D}"/>
              </a:ext>
            </a:extLst>
          </p:cNvPr>
          <p:cNvSpPr/>
          <p:nvPr/>
        </p:nvSpPr>
        <p:spPr>
          <a:xfrm>
            <a:off x="0" y="6339662"/>
            <a:ext cx="9144000" cy="510364"/>
          </a:xfrm>
          <a:prstGeom prst="rect">
            <a:avLst/>
          </a:prstGeom>
          <a:solidFill>
            <a:srgbClr val="BA0C2F"/>
          </a:solidFill>
          <a:ln>
            <a:solidFill>
              <a:srgbClr val="BA0C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BA0C2F"/>
              </a:solidFill>
            </a:endParaRPr>
          </a:p>
        </p:txBody>
      </p:sp>
      <p:sp>
        <p:nvSpPr>
          <p:cNvPr id="22" name="Rectangle 21">
            <a:extLst>
              <a:ext uri="{FF2B5EF4-FFF2-40B4-BE49-F238E27FC236}">
                <a16:creationId xmlns:a16="http://schemas.microsoft.com/office/drawing/2014/main" id="{6E6AF16D-47F9-4748-A10B-D0EF6D460287}"/>
              </a:ext>
            </a:extLst>
          </p:cNvPr>
          <p:cNvSpPr/>
          <p:nvPr/>
        </p:nvSpPr>
        <p:spPr>
          <a:xfrm>
            <a:off x="1361807" y="3549392"/>
            <a:ext cx="6420395" cy="4037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Footer Placeholder 1">
            <a:extLst>
              <a:ext uri="{FF2B5EF4-FFF2-40B4-BE49-F238E27FC236}">
                <a16:creationId xmlns:a16="http://schemas.microsoft.com/office/drawing/2014/main" id="{1631928D-2D8E-40FF-967F-D6E745911A36}"/>
              </a:ext>
            </a:extLst>
          </p:cNvPr>
          <p:cNvSpPr>
            <a:spLocks noGrp="1"/>
          </p:cNvSpPr>
          <p:nvPr>
            <p:ph type="ftr" sz="quarter" idx="11"/>
          </p:nvPr>
        </p:nvSpPr>
        <p:spPr>
          <a:xfrm>
            <a:off x="3024188" y="6428544"/>
            <a:ext cx="3529012" cy="273844"/>
          </a:xfrm>
        </p:spPr>
        <p:txBody>
          <a:bodyPr/>
          <a:lstStyle/>
          <a:p>
            <a:pPr defTabSz="342884">
              <a:buClr>
                <a:srgbClr val="0046AD"/>
              </a:buClr>
              <a:defRPr/>
            </a:pPr>
            <a:r>
              <a:rPr lang="en-US" dirty="0">
                <a:solidFill>
                  <a:schemeClr val="bg1"/>
                </a:solidFill>
                <a:latin typeface="Calibri" panose="020F0502020204030204" pitchFamily="34" charset="0"/>
                <a:cs typeface="Calibri" panose="020F0502020204030204" pitchFamily="34" charset="0"/>
              </a:rPr>
              <a:t>Summer Incubator Workshops  2022, Badolato Luca</a:t>
            </a:r>
          </a:p>
        </p:txBody>
      </p:sp>
      <p:sp>
        <p:nvSpPr>
          <p:cNvPr id="10" name="Title 1">
            <a:extLst>
              <a:ext uri="{FF2B5EF4-FFF2-40B4-BE49-F238E27FC236}">
                <a16:creationId xmlns:a16="http://schemas.microsoft.com/office/drawing/2014/main" id="{D67FBEF7-4B01-42DA-81F5-24CA3B53CCB0}"/>
              </a:ext>
            </a:extLst>
          </p:cNvPr>
          <p:cNvSpPr>
            <a:spLocks noGrp="1"/>
          </p:cNvSpPr>
          <p:nvPr>
            <p:ph type="title"/>
          </p:nvPr>
        </p:nvSpPr>
        <p:spPr>
          <a:xfrm>
            <a:off x="533399" y="826704"/>
            <a:ext cx="8353426" cy="629141"/>
          </a:xfrm>
        </p:spPr>
        <p:txBody>
          <a:bodyPr>
            <a:noAutofit/>
          </a:bodyPr>
          <a:lstStyle/>
          <a:p>
            <a:r>
              <a:rPr lang="en-US" sz="3600" dirty="0">
                <a:solidFill>
                  <a:srgbClr val="C00000"/>
                </a:solidFill>
                <a:latin typeface="Calibri" panose="020F0502020204030204" pitchFamily="34" charset="0"/>
                <a:cs typeface="Calibri" panose="020F0502020204030204" pitchFamily="34" charset="0"/>
              </a:rPr>
              <a:t>Expansion of Sequence Analysis, why?</a:t>
            </a:r>
          </a:p>
        </p:txBody>
      </p:sp>
      <p:pic>
        <p:nvPicPr>
          <p:cNvPr id="3" name="Picture 2">
            <a:extLst>
              <a:ext uri="{FF2B5EF4-FFF2-40B4-BE49-F238E27FC236}">
                <a16:creationId xmlns:a16="http://schemas.microsoft.com/office/drawing/2014/main" id="{5AC467AE-C53A-065A-F6CA-A0BD2BFF3D2F}"/>
              </a:ext>
            </a:extLst>
          </p:cNvPr>
          <p:cNvPicPr>
            <a:picLocks noChangeAspect="1"/>
          </p:cNvPicPr>
          <p:nvPr/>
        </p:nvPicPr>
        <p:blipFill>
          <a:blip r:embed="rId3"/>
          <a:stretch>
            <a:fillRect/>
          </a:stretch>
        </p:blipFill>
        <p:spPr>
          <a:xfrm>
            <a:off x="270429" y="6326756"/>
            <a:ext cx="2690451" cy="531244"/>
          </a:xfrm>
          <a:prstGeom prst="rect">
            <a:avLst/>
          </a:prstGeom>
        </p:spPr>
      </p:pic>
      <p:sp>
        <p:nvSpPr>
          <p:cNvPr id="11" name="Footer Placeholder 1">
            <a:extLst>
              <a:ext uri="{FF2B5EF4-FFF2-40B4-BE49-F238E27FC236}">
                <a16:creationId xmlns:a16="http://schemas.microsoft.com/office/drawing/2014/main" id="{317CAE7D-6866-7F90-99A9-A5A28DD00838}"/>
              </a:ext>
            </a:extLst>
          </p:cNvPr>
          <p:cNvSpPr txBox="1">
            <a:spLocks/>
          </p:cNvSpPr>
          <p:nvPr/>
        </p:nvSpPr>
        <p:spPr>
          <a:xfrm>
            <a:off x="8447520" y="6446633"/>
            <a:ext cx="373035" cy="273844"/>
          </a:xfrm>
          <a:prstGeom prst="rect">
            <a:avLst/>
          </a:prstGeom>
        </p:spPr>
        <p:txBody>
          <a:bodyPr vert="horz" lIns="68580" tIns="34290" rIns="68580" bIns="34290" rtlCol="0" anchor="ct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884">
              <a:buClr>
                <a:srgbClr val="0046AD"/>
              </a:buClr>
              <a:defRPr/>
            </a:pPr>
            <a:r>
              <a:rPr lang="en-US" sz="900" dirty="0">
                <a:solidFill>
                  <a:schemeClr val="bg1"/>
                </a:solidFill>
                <a:latin typeface="Calibri" panose="020F0502020204030204" pitchFamily="34" charset="0"/>
                <a:cs typeface="Calibri" panose="020F0502020204030204" pitchFamily="34" charset="0"/>
              </a:rPr>
              <a:t>18</a:t>
            </a:r>
            <a:endParaRPr lang="en-US" sz="788" dirty="0">
              <a:solidFill>
                <a:schemeClr val="bg1"/>
              </a:solidFill>
              <a:latin typeface="Calibri" panose="020F0502020204030204" pitchFamily="34" charset="0"/>
              <a:cs typeface="Calibri" panose="020F0502020204030204" pitchFamily="34" charset="0"/>
            </a:endParaRPr>
          </a:p>
        </p:txBody>
      </p:sp>
      <p:sp>
        <p:nvSpPr>
          <p:cNvPr id="12" name="Text Placeholder 4">
            <a:extLst>
              <a:ext uri="{FF2B5EF4-FFF2-40B4-BE49-F238E27FC236}">
                <a16:creationId xmlns:a16="http://schemas.microsoft.com/office/drawing/2014/main" id="{77929185-C4A4-482F-A5E8-FF73A11680FA}"/>
              </a:ext>
            </a:extLst>
          </p:cNvPr>
          <p:cNvSpPr txBox="1">
            <a:spLocks/>
          </p:cNvSpPr>
          <p:nvPr/>
        </p:nvSpPr>
        <p:spPr>
          <a:xfrm>
            <a:off x="638174" y="1410308"/>
            <a:ext cx="7809345" cy="488868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400" dirty="0">
                <a:latin typeface="Calibri" panose="020F0502020204030204" pitchFamily="34" charset="0"/>
                <a:cs typeface="Calibri" panose="020F0502020204030204" pitchFamily="34" charset="0"/>
              </a:rPr>
              <a:t>Theoretical developments in sociology: the life course perspective. </a:t>
            </a:r>
          </a:p>
          <a:p>
            <a:pPr lvl="1">
              <a:buFont typeface="Wingdings" pitchFamily="2" charset="2"/>
              <a:buChar char="§"/>
            </a:pPr>
            <a:r>
              <a:rPr lang="en-US" sz="2000" dirty="0"/>
              <a:t>Interdisciplinary program of study has been under development since the mid-1970s</a:t>
            </a:r>
          </a:p>
          <a:p>
            <a:pPr lvl="1">
              <a:buFont typeface="Wingdings" pitchFamily="2" charset="2"/>
              <a:buChar char="§"/>
            </a:pPr>
            <a:r>
              <a:rPr lang="en-US" sz="2000" dirty="0" err="1"/>
              <a:t>Giele</a:t>
            </a:r>
            <a:r>
              <a:rPr lang="en-US" sz="2000" dirty="0"/>
              <a:t> and Elder (1998) -&gt; Four key elements: (</a:t>
            </a:r>
            <a:r>
              <a:rPr lang="en-US" sz="2000" dirty="0" err="1"/>
              <a:t>i</a:t>
            </a:r>
            <a:r>
              <a:rPr lang="en-US" sz="2000" dirty="0"/>
              <a:t>) Location in time and space (history and culture), (ii) Human agency (development of the individual), (iii) Linked lives (social relations), (iv) Timing (Intersection of age, period, and cohort) </a:t>
            </a:r>
          </a:p>
          <a:p>
            <a:pPr lvl="1">
              <a:buFont typeface="Wingdings" pitchFamily="2" charset="2"/>
              <a:buChar char="§"/>
            </a:pPr>
            <a:r>
              <a:rPr lang="en-US" sz="2000" dirty="0"/>
              <a:t>Life course analysis as the statistical analysis of data on the timing of events (when do events happen?), their sequencing (in which order do events happen?), and their quantum (how many events happen?) (Billari 2002)</a:t>
            </a:r>
          </a:p>
          <a:p>
            <a:pPr marL="0" indent="0">
              <a:buNone/>
            </a:pPr>
            <a:endParaRPr lang="en-US" sz="2400" dirty="0"/>
          </a:p>
          <a:p>
            <a:pPr marL="0" indent="0">
              <a:buNone/>
            </a:pP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42102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FF289A-A547-5168-A0B6-016FEA8C2F7D}"/>
              </a:ext>
            </a:extLst>
          </p:cNvPr>
          <p:cNvSpPr/>
          <p:nvPr/>
        </p:nvSpPr>
        <p:spPr>
          <a:xfrm>
            <a:off x="0" y="6339662"/>
            <a:ext cx="9144000" cy="510364"/>
          </a:xfrm>
          <a:prstGeom prst="rect">
            <a:avLst/>
          </a:prstGeom>
          <a:solidFill>
            <a:srgbClr val="BA0C2F"/>
          </a:solidFill>
          <a:ln>
            <a:solidFill>
              <a:srgbClr val="BA0C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BA0C2F"/>
              </a:solidFill>
            </a:endParaRPr>
          </a:p>
        </p:txBody>
      </p:sp>
      <p:sp>
        <p:nvSpPr>
          <p:cNvPr id="22" name="Rectangle 21">
            <a:extLst>
              <a:ext uri="{FF2B5EF4-FFF2-40B4-BE49-F238E27FC236}">
                <a16:creationId xmlns:a16="http://schemas.microsoft.com/office/drawing/2014/main" id="{6E6AF16D-47F9-4748-A10B-D0EF6D460287}"/>
              </a:ext>
            </a:extLst>
          </p:cNvPr>
          <p:cNvSpPr/>
          <p:nvPr/>
        </p:nvSpPr>
        <p:spPr>
          <a:xfrm>
            <a:off x="1361807" y="3549392"/>
            <a:ext cx="6420395" cy="4037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Footer Placeholder 1">
            <a:extLst>
              <a:ext uri="{FF2B5EF4-FFF2-40B4-BE49-F238E27FC236}">
                <a16:creationId xmlns:a16="http://schemas.microsoft.com/office/drawing/2014/main" id="{1631928D-2D8E-40FF-967F-D6E745911A36}"/>
              </a:ext>
            </a:extLst>
          </p:cNvPr>
          <p:cNvSpPr>
            <a:spLocks noGrp="1"/>
          </p:cNvSpPr>
          <p:nvPr>
            <p:ph type="ftr" sz="quarter" idx="11"/>
          </p:nvPr>
        </p:nvSpPr>
        <p:spPr>
          <a:xfrm>
            <a:off x="3024188" y="6428544"/>
            <a:ext cx="3529012" cy="273844"/>
          </a:xfrm>
        </p:spPr>
        <p:txBody>
          <a:bodyPr/>
          <a:lstStyle/>
          <a:p>
            <a:pPr defTabSz="342884">
              <a:buClr>
                <a:srgbClr val="0046AD"/>
              </a:buClr>
              <a:defRPr/>
            </a:pPr>
            <a:r>
              <a:rPr lang="en-US" dirty="0">
                <a:solidFill>
                  <a:schemeClr val="bg1"/>
                </a:solidFill>
                <a:latin typeface="Calibri" panose="020F0502020204030204" pitchFamily="34" charset="0"/>
                <a:cs typeface="Calibri" panose="020F0502020204030204" pitchFamily="34" charset="0"/>
              </a:rPr>
              <a:t>Summer Incubator Workshops  2022, Badolato Luca</a:t>
            </a:r>
          </a:p>
        </p:txBody>
      </p:sp>
      <p:sp>
        <p:nvSpPr>
          <p:cNvPr id="10" name="Title 1">
            <a:extLst>
              <a:ext uri="{FF2B5EF4-FFF2-40B4-BE49-F238E27FC236}">
                <a16:creationId xmlns:a16="http://schemas.microsoft.com/office/drawing/2014/main" id="{D67FBEF7-4B01-42DA-81F5-24CA3B53CCB0}"/>
              </a:ext>
            </a:extLst>
          </p:cNvPr>
          <p:cNvSpPr>
            <a:spLocks noGrp="1"/>
          </p:cNvSpPr>
          <p:nvPr>
            <p:ph type="title"/>
          </p:nvPr>
        </p:nvSpPr>
        <p:spPr>
          <a:xfrm>
            <a:off x="533399" y="826704"/>
            <a:ext cx="8353426" cy="629141"/>
          </a:xfrm>
        </p:spPr>
        <p:txBody>
          <a:bodyPr>
            <a:noAutofit/>
          </a:bodyPr>
          <a:lstStyle/>
          <a:p>
            <a:r>
              <a:rPr lang="en-US" sz="3600" dirty="0">
                <a:solidFill>
                  <a:srgbClr val="C00000"/>
                </a:solidFill>
                <a:latin typeface="Calibri" panose="020F0502020204030204" pitchFamily="34" charset="0"/>
                <a:cs typeface="Calibri" panose="020F0502020204030204" pitchFamily="34" charset="0"/>
              </a:rPr>
              <a:t>Expansion of Sequence Analysis, why?</a:t>
            </a:r>
          </a:p>
        </p:txBody>
      </p:sp>
      <p:pic>
        <p:nvPicPr>
          <p:cNvPr id="3" name="Picture 2">
            <a:extLst>
              <a:ext uri="{FF2B5EF4-FFF2-40B4-BE49-F238E27FC236}">
                <a16:creationId xmlns:a16="http://schemas.microsoft.com/office/drawing/2014/main" id="{5AC467AE-C53A-065A-F6CA-A0BD2BFF3D2F}"/>
              </a:ext>
            </a:extLst>
          </p:cNvPr>
          <p:cNvPicPr>
            <a:picLocks noChangeAspect="1"/>
          </p:cNvPicPr>
          <p:nvPr/>
        </p:nvPicPr>
        <p:blipFill>
          <a:blip r:embed="rId3"/>
          <a:stretch>
            <a:fillRect/>
          </a:stretch>
        </p:blipFill>
        <p:spPr>
          <a:xfrm>
            <a:off x="270429" y="6326756"/>
            <a:ext cx="2690451" cy="531244"/>
          </a:xfrm>
          <a:prstGeom prst="rect">
            <a:avLst/>
          </a:prstGeom>
        </p:spPr>
      </p:pic>
      <p:sp>
        <p:nvSpPr>
          <p:cNvPr id="11" name="Footer Placeholder 1">
            <a:extLst>
              <a:ext uri="{FF2B5EF4-FFF2-40B4-BE49-F238E27FC236}">
                <a16:creationId xmlns:a16="http://schemas.microsoft.com/office/drawing/2014/main" id="{317CAE7D-6866-7F90-99A9-A5A28DD00838}"/>
              </a:ext>
            </a:extLst>
          </p:cNvPr>
          <p:cNvSpPr txBox="1">
            <a:spLocks/>
          </p:cNvSpPr>
          <p:nvPr/>
        </p:nvSpPr>
        <p:spPr>
          <a:xfrm>
            <a:off x="8447520" y="6446633"/>
            <a:ext cx="373035" cy="273844"/>
          </a:xfrm>
          <a:prstGeom prst="rect">
            <a:avLst/>
          </a:prstGeom>
        </p:spPr>
        <p:txBody>
          <a:bodyPr vert="horz" lIns="68580" tIns="34290" rIns="68580" bIns="34290" rtlCol="0" anchor="ct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884">
              <a:buClr>
                <a:srgbClr val="0046AD"/>
              </a:buClr>
              <a:defRPr/>
            </a:pPr>
            <a:r>
              <a:rPr lang="en-US" sz="900" dirty="0">
                <a:solidFill>
                  <a:schemeClr val="bg1"/>
                </a:solidFill>
                <a:latin typeface="Calibri" panose="020F0502020204030204" pitchFamily="34" charset="0"/>
                <a:cs typeface="Calibri" panose="020F0502020204030204" pitchFamily="34" charset="0"/>
              </a:rPr>
              <a:t>19</a:t>
            </a:r>
            <a:endParaRPr lang="en-US" sz="788" dirty="0">
              <a:solidFill>
                <a:schemeClr val="bg1"/>
              </a:solidFill>
              <a:latin typeface="Calibri" panose="020F0502020204030204" pitchFamily="34" charset="0"/>
              <a:cs typeface="Calibri" panose="020F0502020204030204" pitchFamily="34" charset="0"/>
            </a:endParaRPr>
          </a:p>
        </p:txBody>
      </p:sp>
      <p:sp>
        <p:nvSpPr>
          <p:cNvPr id="12" name="Text Placeholder 4">
            <a:extLst>
              <a:ext uri="{FF2B5EF4-FFF2-40B4-BE49-F238E27FC236}">
                <a16:creationId xmlns:a16="http://schemas.microsoft.com/office/drawing/2014/main" id="{77929185-C4A4-482F-A5E8-FF73A11680FA}"/>
              </a:ext>
            </a:extLst>
          </p:cNvPr>
          <p:cNvSpPr txBox="1">
            <a:spLocks/>
          </p:cNvSpPr>
          <p:nvPr/>
        </p:nvSpPr>
        <p:spPr>
          <a:xfrm>
            <a:off x="638174" y="1410308"/>
            <a:ext cx="7809345" cy="488868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Calibri" panose="020F0502020204030204" pitchFamily="34" charset="0"/>
                <a:cs typeface="Calibri" panose="020F0502020204030204" pitchFamily="34" charset="0"/>
              </a:rPr>
              <a:t>Theoretical developments in sociology: the life course perspective. </a:t>
            </a:r>
          </a:p>
          <a:p>
            <a:pPr lvl="1">
              <a:buFont typeface="Wingdings" pitchFamily="2" charset="2"/>
              <a:buChar char="§"/>
            </a:pPr>
            <a:r>
              <a:rPr lang="en-US" sz="2000" dirty="0"/>
              <a:t>Life trajectories as the main object of analysis: family dynamics, transition to adulthood, and aging</a:t>
            </a:r>
          </a:p>
          <a:p>
            <a:pPr>
              <a:buFont typeface="Wingdings" pitchFamily="2" charset="2"/>
              <a:buChar char="Ø"/>
            </a:pPr>
            <a:r>
              <a:rPr lang="en-US" sz="2200" dirty="0"/>
              <a:t>Need for a holistic approach for life course analysis -&gt; Sequence Analysis:</a:t>
            </a:r>
          </a:p>
          <a:p>
            <a:pPr lvl="1">
              <a:buFont typeface="Wingdings" pitchFamily="2" charset="2"/>
              <a:buChar char="§"/>
            </a:pPr>
            <a:r>
              <a:rPr lang="en-US" sz="2000" dirty="0"/>
              <a:t>Life courses as subject to accurate inter-temporal planning (internal calendars)</a:t>
            </a:r>
          </a:p>
          <a:p>
            <a:pPr lvl="1">
              <a:buFont typeface="Wingdings" pitchFamily="2" charset="2"/>
              <a:buChar char="§"/>
            </a:pPr>
            <a:r>
              <a:rPr lang="en-US" sz="2000" dirty="0"/>
              <a:t>Life courses as a holistic conceptual unit, contingent results of subsequent events. </a:t>
            </a:r>
          </a:p>
          <a:p>
            <a:pPr marL="0" indent="0">
              <a:buNone/>
            </a:pPr>
            <a:r>
              <a:rPr lang="en-US" sz="2400" dirty="0"/>
              <a:t>Need for an algorithmic approach to describe and analyze the timing, sequencing, and quantum of life course events</a:t>
            </a:r>
          </a:p>
          <a:p>
            <a:pPr marL="0" indent="0">
              <a:buNone/>
            </a:pPr>
            <a:endParaRPr lang="en-US" sz="2400" dirty="0"/>
          </a:p>
          <a:p>
            <a:pPr marL="0" indent="0">
              <a:buNone/>
            </a:pPr>
            <a:endParaRPr lang="en-US" sz="2400" dirty="0"/>
          </a:p>
          <a:p>
            <a:pPr>
              <a:buFont typeface="Wingdings" pitchFamily="2" charset="2"/>
              <a:buChar char="§"/>
            </a:pPr>
            <a:endParaRPr lang="en-US" sz="2400" dirty="0"/>
          </a:p>
          <a:p>
            <a:pPr>
              <a:buFont typeface="Wingdings" pitchFamily="2" charset="2"/>
              <a:buChar char="§"/>
            </a:pPr>
            <a:endParaRPr lang="en-US" sz="2400" dirty="0"/>
          </a:p>
          <a:p>
            <a:pPr marL="0" indent="0">
              <a:buNone/>
            </a:pP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17795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FF289A-A547-5168-A0B6-016FEA8C2F7D}"/>
              </a:ext>
            </a:extLst>
          </p:cNvPr>
          <p:cNvSpPr/>
          <p:nvPr/>
        </p:nvSpPr>
        <p:spPr>
          <a:xfrm>
            <a:off x="0" y="6339662"/>
            <a:ext cx="9144000" cy="510364"/>
          </a:xfrm>
          <a:prstGeom prst="rect">
            <a:avLst/>
          </a:prstGeom>
          <a:solidFill>
            <a:srgbClr val="BA0C2F"/>
          </a:solidFill>
          <a:ln>
            <a:solidFill>
              <a:srgbClr val="BA0C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BA0C2F"/>
              </a:solidFill>
            </a:endParaRPr>
          </a:p>
        </p:txBody>
      </p:sp>
      <p:sp>
        <p:nvSpPr>
          <p:cNvPr id="22" name="Rectangle 21">
            <a:extLst>
              <a:ext uri="{FF2B5EF4-FFF2-40B4-BE49-F238E27FC236}">
                <a16:creationId xmlns:a16="http://schemas.microsoft.com/office/drawing/2014/main" id="{6E6AF16D-47F9-4748-A10B-D0EF6D460287}"/>
              </a:ext>
            </a:extLst>
          </p:cNvPr>
          <p:cNvSpPr/>
          <p:nvPr/>
        </p:nvSpPr>
        <p:spPr>
          <a:xfrm>
            <a:off x="1361807" y="3549392"/>
            <a:ext cx="6420395" cy="4037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Footer Placeholder 1">
            <a:extLst>
              <a:ext uri="{FF2B5EF4-FFF2-40B4-BE49-F238E27FC236}">
                <a16:creationId xmlns:a16="http://schemas.microsoft.com/office/drawing/2014/main" id="{1631928D-2D8E-40FF-967F-D6E745911A36}"/>
              </a:ext>
            </a:extLst>
          </p:cNvPr>
          <p:cNvSpPr>
            <a:spLocks noGrp="1"/>
          </p:cNvSpPr>
          <p:nvPr>
            <p:ph type="ftr" sz="quarter" idx="11"/>
          </p:nvPr>
        </p:nvSpPr>
        <p:spPr>
          <a:xfrm>
            <a:off x="3024188" y="6428544"/>
            <a:ext cx="3529012" cy="273844"/>
          </a:xfrm>
        </p:spPr>
        <p:txBody>
          <a:bodyPr/>
          <a:lstStyle/>
          <a:p>
            <a:pPr defTabSz="342884">
              <a:buClr>
                <a:srgbClr val="0046AD"/>
              </a:buClr>
              <a:defRPr/>
            </a:pPr>
            <a:r>
              <a:rPr lang="en-US" dirty="0">
                <a:solidFill>
                  <a:schemeClr val="bg1"/>
                </a:solidFill>
                <a:latin typeface="Calibri" panose="020F0502020204030204" pitchFamily="34" charset="0"/>
                <a:cs typeface="Calibri" panose="020F0502020204030204" pitchFamily="34" charset="0"/>
              </a:rPr>
              <a:t>Summer Incubator Workshops  2022, Badolato Luca</a:t>
            </a:r>
          </a:p>
        </p:txBody>
      </p:sp>
      <p:sp>
        <p:nvSpPr>
          <p:cNvPr id="10" name="Title 1">
            <a:extLst>
              <a:ext uri="{FF2B5EF4-FFF2-40B4-BE49-F238E27FC236}">
                <a16:creationId xmlns:a16="http://schemas.microsoft.com/office/drawing/2014/main" id="{D67FBEF7-4B01-42DA-81F5-24CA3B53CCB0}"/>
              </a:ext>
            </a:extLst>
          </p:cNvPr>
          <p:cNvSpPr>
            <a:spLocks noGrp="1"/>
          </p:cNvSpPr>
          <p:nvPr>
            <p:ph type="title"/>
          </p:nvPr>
        </p:nvSpPr>
        <p:spPr>
          <a:xfrm>
            <a:off x="533399" y="826704"/>
            <a:ext cx="8353426" cy="629141"/>
          </a:xfrm>
        </p:spPr>
        <p:txBody>
          <a:bodyPr>
            <a:noAutofit/>
          </a:bodyPr>
          <a:lstStyle/>
          <a:p>
            <a:r>
              <a:rPr lang="en-US" sz="3600" dirty="0">
                <a:solidFill>
                  <a:srgbClr val="C00000"/>
                </a:solidFill>
                <a:latin typeface="Calibri" panose="020F0502020204030204" pitchFamily="34" charset="0"/>
                <a:cs typeface="Calibri" panose="020F0502020204030204" pitchFamily="34" charset="0"/>
              </a:rPr>
              <a:t>Intro to Sequence Analysis. Goals of the workshop:</a:t>
            </a:r>
          </a:p>
        </p:txBody>
      </p:sp>
      <p:pic>
        <p:nvPicPr>
          <p:cNvPr id="3" name="Picture 2">
            <a:extLst>
              <a:ext uri="{FF2B5EF4-FFF2-40B4-BE49-F238E27FC236}">
                <a16:creationId xmlns:a16="http://schemas.microsoft.com/office/drawing/2014/main" id="{5AC467AE-C53A-065A-F6CA-A0BD2BFF3D2F}"/>
              </a:ext>
            </a:extLst>
          </p:cNvPr>
          <p:cNvPicPr>
            <a:picLocks noChangeAspect="1"/>
          </p:cNvPicPr>
          <p:nvPr/>
        </p:nvPicPr>
        <p:blipFill>
          <a:blip r:embed="rId3"/>
          <a:stretch>
            <a:fillRect/>
          </a:stretch>
        </p:blipFill>
        <p:spPr>
          <a:xfrm>
            <a:off x="270429" y="6326756"/>
            <a:ext cx="2690451" cy="531244"/>
          </a:xfrm>
          <a:prstGeom prst="rect">
            <a:avLst/>
          </a:prstGeom>
        </p:spPr>
      </p:pic>
      <p:sp>
        <p:nvSpPr>
          <p:cNvPr id="11" name="Footer Placeholder 1">
            <a:extLst>
              <a:ext uri="{FF2B5EF4-FFF2-40B4-BE49-F238E27FC236}">
                <a16:creationId xmlns:a16="http://schemas.microsoft.com/office/drawing/2014/main" id="{317CAE7D-6866-7F90-99A9-A5A28DD00838}"/>
              </a:ext>
            </a:extLst>
          </p:cNvPr>
          <p:cNvSpPr txBox="1">
            <a:spLocks/>
          </p:cNvSpPr>
          <p:nvPr/>
        </p:nvSpPr>
        <p:spPr>
          <a:xfrm>
            <a:off x="8447520" y="6446633"/>
            <a:ext cx="373035" cy="273844"/>
          </a:xfrm>
          <a:prstGeom prst="rect">
            <a:avLst/>
          </a:prstGeom>
        </p:spPr>
        <p:txBody>
          <a:bodyPr vert="horz" lIns="68580" tIns="34290" rIns="68580" bIns="34290" rtlCol="0" anchor="ct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884">
              <a:buClr>
                <a:srgbClr val="0046AD"/>
              </a:buClr>
              <a:defRPr/>
            </a:pPr>
            <a:r>
              <a:rPr lang="en-US" sz="900" dirty="0">
                <a:solidFill>
                  <a:schemeClr val="bg1"/>
                </a:solidFill>
                <a:latin typeface="Calibri" panose="020F0502020204030204" pitchFamily="34" charset="0"/>
                <a:cs typeface="Calibri" panose="020F0502020204030204" pitchFamily="34" charset="0"/>
              </a:rPr>
              <a:t>2</a:t>
            </a:r>
            <a:endParaRPr lang="en-US" sz="788" dirty="0">
              <a:solidFill>
                <a:schemeClr val="bg1"/>
              </a:solidFill>
              <a:latin typeface="Calibri" panose="020F0502020204030204" pitchFamily="34" charset="0"/>
              <a:cs typeface="Calibri" panose="020F0502020204030204" pitchFamily="34" charset="0"/>
            </a:endParaRPr>
          </a:p>
        </p:txBody>
      </p:sp>
      <p:sp>
        <p:nvSpPr>
          <p:cNvPr id="14" name="Text Placeholder 4">
            <a:extLst>
              <a:ext uri="{FF2B5EF4-FFF2-40B4-BE49-F238E27FC236}">
                <a16:creationId xmlns:a16="http://schemas.microsoft.com/office/drawing/2014/main" id="{08181262-BDA5-42DE-B1DC-2C80BF2ED8C9}"/>
              </a:ext>
            </a:extLst>
          </p:cNvPr>
          <p:cNvSpPr txBox="1">
            <a:spLocks/>
          </p:cNvSpPr>
          <p:nvPr/>
        </p:nvSpPr>
        <p:spPr>
          <a:xfrm>
            <a:off x="638174" y="2086583"/>
            <a:ext cx="7809345" cy="348574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Ø"/>
            </a:pPr>
            <a:r>
              <a:rPr lang="en-US" sz="2400" dirty="0">
                <a:latin typeface="Calibri" panose="020F0502020204030204" pitchFamily="34" charset="0"/>
                <a:cs typeface="Calibri" panose="020F0502020204030204" pitchFamily="34" charset="0"/>
              </a:rPr>
              <a:t>Provide an introduction to Sequence Analysis:</a:t>
            </a:r>
          </a:p>
          <a:p>
            <a:pPr lvl="1" algn="just">
              <a:buFont typeface="Wingdings" panose="05000000000000000000" pitchFamily="2" charset="2"/>
              <a:buChar char="§"/>
            </a:pPr>
            <a:r>
              <a:rPr lang="en-US" sz="2000" dirty="0">
                <a:latin typeface="Calibri" panose="020F0502020204030204" pitchFamily="34" charset="0"/>
                <a:cs typeface="Calibri" panose="020F0502020204030204" pitchFamily="34" charset="0"/>
              </a:rPr>
              <a:t>Purposes of Sequence Analysis, object of analysis, methodological and historical developments across the years</a:t>
            </a:r>
          </a:p>
          <a:p>
            <a:pPr lvl="1" algn="just">
              <a:buFont typeface="Wingdings" panose="05000000000000000000" pitchFamily="2" charset="2"/>
              <a:buChar char="§"/>
            </a:pPr>
            <a:r>
              <a:rPr lang="en-US" sz="2000" dirty="0">
                <a:latin typeface="Calibri" panose="020F0502020204030204" pitchFamily="34" charset="0"/>
                <a:cs typeface="Calibri" panose="020F0502020204030204" pitchFamily="34" charset="0"/>
              </a:rPr>
              <a:t>Getting familiar with the basic measures and methods</a:t>
            </a:r>
          </a:p>
          <a:p>
            <a:pPr lvl="1" algn="just">
              <a:buFont typeface="Wingdings" panose="05000000000000000000" pitchFamily="2" charset="2"/>
              <a:buChar char="§"/>
            </a:pPr>
            <a:r>
              <a:rPr lang="en-US" sz="2000" dirty="0">
                <a:latin typeface="Calibri" panose="020F0502020204030204" pitchFamily="34" charset="0"/>
                <a:cs typeface="Calibri" panose="020F0502020204030204" pitchFamily="34" charset="0"/>
              </a:rPr>
              <a:t>Visualizing sequences and computing sequence indicators</a:t>
            </a:r>
          </a:p>
          <a:p>
            <a:pPr algn="just">
              <a:buFont typeface="Wingdings" panose="05000000000000000000" pitchFamily="2" charset="2"/>
              <a:buChar char="Ø"/>
            </a:pPr>
            <a:r>
              <a:rPr lang="en-US" sz="2400" dirty="0">
                <a:latin typeface="Calibri" panose="020F0502020204030204" pitchFamily="34" charset="0"/>
                <a:cs typeface="Calibri" panose="020F0502020204030204" pitchFamily="34" charset="0"/>
              </a:rPr>
              <a:t>Show an application of Sequence Analysis in R using the package TraMineR</a:t>
            </a:r>
          </a:p>
          <a:p>
            <a:pPr marL="0" indent="0">
              <a:buNone/>
            </a:pP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53200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FF289A-A547-5168-A0B6-016FEA8C2F7D}"/>
              </a:ext>
            </a:extLst>
          </p:cNvPr>
          <p:cNvSpPr/>
          <p:nvPr/>
        </p:nvSpPr>
        <p:spPr>
          <a:xfrm>
            <a:off x="0" y="6339662"/>
            <a:ext cx="9144000" cy="510364"/>
          </a:xfrm>
          <a:prstGeom prst="rect">
            <a:avLst/>
          </a:prstGeom>
          <a:solidFill>
            <a:srgbClr val="BA0C2F"/>
          </a:solidFill>
          <a:ln>
            <a:solidFill>
              <a:srgbClr val="BA0C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BA0C2F"/>
              </a:solidFill>
            </a:endParaRPr>
          </a:p>
        </p:txBody>
      </p:sp>
      <p:sp>
        <p:nvSpPr>
          <p:cNvPr id="22" name="Rectangle 21">
            <a:extLst>
              <a:ext uri="{FF2B5EF4-FFF2-40B4-BE49-F238E27FC236}">
                <a16:creationId xmlns:a16="http://schemas.microsoft.com/office/drawing/2014/main" id="{6E6AF16D-47F9-4748-A10B-D0EF6D460287}"/>
              </a:ext>
            </a:extLst>
          </p:cNvPr>
          <p:cNvSpPr/>
          <p:nvPr/>
        </p:nvSpPr>
        <p:spPr>
          <a:xfrm>
            <a:off x="1361807" y="3549392"/>
            <a:ext cx="6420395" cy="4037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Footer Placeholder 1">
            <a:extLst>
              <a:ext uri="{FF2B5EF4-FFF2-40B4-BE49-F238E27FC236}">
                <a16:creationId xmlns:a16="http://schemas.microsoft.com/office/drawing/2014/main" id="{1631928D-2D8E-40FF-967F-D6E745911A36}"/>
              </a:ext>
            </a:extLst>
          </p:cNvPr>
          <p:cNvSpPr>
            <a:spLocks noGrp="1"/>
          </p:cNvSpPr>
          <p:nvPr>
            <p:ph type="ftr" sz="quarter" idx="11"/>
          </p:nvPr>
        </p:nvSpPr>
        <p:spPr>
          <a:xfrm>
            <a:off x="3024188" y="6428544"/>
            <a:ext cx="3529012" cy="273844"/>
          </a:xfrm>
        </p:spPr>
        <p:txBody>
          <a:bodyPr/>
          <a:lstStyle/>
          <a:p>
            <a:pPr defTabSz="342884">
              <a:buClr>
                <a:srgbClr val="0046AD"/>
              </a:buClr>
              <a:defRPr/>
            </a:pPr>
            <a:r>
              <a:rPr lang="en-US" dirty="0">
                <a:solidFill>
                  <a:schemeClr val="bg1"/>
                </a:solidFill>
                <a:latin typeface="Calibri" panose="020F0502020204030204" pitchFamily="34" charset="0"/>
                <a:cs typeface="Calibri" panose="020F0502020204030204" pitchFamily="34" charset="0"/>
              </a:rPr>
              <a:t>Summer Incubator Workshops  2022, Badolato Luca</a:t>
            </a:r>
          </a:p>
        </p:txBody>
      </p:sp>
      <p:sp>
        <p:nvSpPr>
          <p:cNvPr id="10" name="Title 1">
            <a:extLst>
              <a:ext uri="{FF2B5EF4-FFF2-40B4-BE49-F238E27FC236}">
                <a16:creationId xmlns:a16="http://schemas.microsoft.com/office/drawing/2014/main" id="{D67FBEF7-4B01-42DA-81F5-24CA3B53CCB0}"/>
              </a:ext>
            </a:extLst>
          </p:cNvPr>
          <p:cNvSpPr>
            <a:spLocks noGrp="1"/>
          </p:cNvSpPr>
          <p:nvPr>
            <p:ph type="title"/>
          </p:nvPr>
        </p:nvSpPr>
        <p:spPr>
          <a:xfrm>
            <a:off x="533399" y="826704"/>
            <a:ext cx="8353426" cy="629141"/>
          </a:xfrm>
        </p:spPr>
        <p:txBody>
          <a:bodyPr>
            <a:noAutofit/>
          </a:bodyPr>
          <a:lstStyle/>
          <a:p>
            <a:r>
              <a:rPr lang="en-US" sz="3600" dirty="0">
                <a:solidFill>
                  <a:srgbClr val="C00000"/>
                </a:solidFill>
                <a:latin typeface="Calibri" panose="020F0502020204030204" pitchFamily="34" charset="0"/>
                <a:cs typeface="Calibri" panose="020F0502020204030204" pitchFamily="34" charset="0"/>
              </a:rPr>
              <a:t>Formalizing the method: Basic concepts</a:t>
            </a:r>
          </a:p>
        </p:txBody>
      </p:sp>
      <p:pic>
        <p:nvPicPr>
          <p:cNvPr id="3" name="Picture 2">
            <a:extLst>
              <a:ext uri="{FF2B5EF4-FFF2-40B4-BE49-F238E27FC236}">
                <a16:creationId xmlns:a16="http://schemas.microsoft.com/office/drawing/2014/main" id="{5AC467AE-C53A-065A-F6CA-A0BD2BFF3D2F}"/>
              </a:ext>
            </a:extLst>
          </p:cNvPr>
          <p:cNvPicPr>
            <a:picLocks noChangeAspect="1"/>
          </p:cNvPicPr>
          <p:nvPr/>
        </p:nvPicPr>
        <p:blipFill>
          <a:blip r:embed="rId3"/>
          <a:stretch>
            <a:fillRect/>
          </a:stretch>
        </p:blipFill>
        <p:spPr>
          <a:xfrm>
            <a:off x="270429" y="6326756"/>
            <a:ext cx="2690451" cy="531244"/>
          </a:xfrm>
          <a:prstGeom prst="rect">
            <a:avLst/>
          </a:prstGeom>
        </p:spPr>
      </p:pic>
      <p:sp>
        <p:nvSpPr>
          <p:cNvPr id="11" name="Footer Placeholder 1">
            <a:extLst>
              <a:ext uri="{FF2B5EF4-FFF2-40B4-BE49-F238E27FC236}">
                <a16:creationId xmlns:a16="http://schemas.microsoft.com/office/drawing/2014/main" id="{317CAE7D-6866-7F90-99A9-A5A28DD00838}"/>
              </a:ext>
            </a:extLst>
          </p:cNvPr>
          <p:cNvSpPr txBox="1">
            <a:spLocks/>
          </p:cNvSpPr>
          <p:nvPr/>
        </p:nvSpPr>
        <p:spPr>
          <a:xfrm>
            <a:off x="8447520" y="6446633"/>
            <a:ext cx="373035" cy="273844"/>
          </a:xfrm>
          <a:prstGeom prst="rect">
            <a:avLst/>
          </a:prstGeom>
        </p:spPr>
        <p:txBody>
          <a:bodyPr vert="horz" lIns="68580" tIns="34290" rIns="68580" bIns="34290" rtlCol="0" anchor="ct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884">
              <a:buClr>
                <a:srgbClr val="0046AD"/>
              </a:buClr>
              <a:defRPr/>
            </a:pPr>
            <a:r>
              <a:rPr lang="en-US" sz="900" dirty="0">
                <a:solidFill>
                  <a:schemeClr val="bg1"/>
                </a:solidFill>
                <a:latin typeface="Calibri" panose="020F0502020204030204" pitchFamily="34" charset="0"/>
                <a:cs typeface="Calibri" panose="020F0502020204030204" pitchFamily="34" charset="0"/>
              </a:rPr>
              <a:t>20</a:t>
            </a:r>
            <a:endParaRPr lang="en-US" sz="788" dirty="0">
              <a:solidFill>
                <a:schemeClr val="bg1"/>
              </a:solidFill>
              <a:latin typeface="Calibri" panose="020F0502020204030204" pitchFamily="34" charset="0"/>
              <a:cs typeface="Calibri" panose="020F0502020204030204" pitchFamily="34" charset="0"/>
            </a:endParaRPr>
          </a:p>
        </p:txBody>
      </p:sp>
      <p:sp>
        <p:nvSpPr>
          <p:cNvPr id="4" name="Text Placeholder 4">
            <a:extLst>
              <a:ext uri="{FF2B5EF4-FFF2-40B4-BE49-F238E27FC236}">
                <a16:creationId xmlns:a16="http://schemas.microsoft.com/office/drawing/2014/main" id="{B48693E0-DD42-ABE6-C1B9-F371ACAB7996}"/>
              </a:ext>
            </a:extLst>
          </p:cNvPr>
          <p:cNvSpPr txBox="1">
            <a:spLocks/>
          </p:cNvSpPr>
          <p:nvPr/>
        </p:nvSpPr>
        <p:spPr>
          <a:xfrm>
            <a:off x="638174" y="1410308"/>
            <a:ext cx="7809345" cy="112065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dirty="0">
                <a:latin typeface="Calibri" panose="020F0502020204030204" pitchFamily="34" charset="0"/>
                <a:cs typeface="Calibri" panose="020F0502020204030204" pitchFamily="34" charset="0"/>
              </a:rPr>
              <a:t>The object of analysis is a set of sequences, ordered lists of elements (s</a:t>
            </a:r>
            <a:r>
              <a:rPr lang="en-US" sz="11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s</a:t>
            </a:r>
            <a:r>
              <a:rPr lang="en-US" sz="11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s</a:t>
            </a:r>
            <a:r>
              <a:rPr lang="en-US" sz="1100" dirty="0">
                <a:latin typeface="Calibri" panose="020F0502020204030204" pitchFamily="34" charset="0"/>
                <a:cs typeface="Calibri" panose="020F0502020204030204" pitchFamily="34" charset="0"/>
              </a:rPr>
              <a:t>l</a:t>
            </a:r>
            <a:r>
              <a:rPr lang="en-US" sz="2400" dirty="0">
                <a:latin typeface="Calibri" panose="020F0502020204030204" pitchFamily="34" charset="0"/>
                <a:cs typeface="Calibri" panose="020F0502020204030204" pitchFamily="34" charset="0"/>
              </a:rPr>
              <a:t>) taken from a finite alphabet (state space) A. </a:t>
            </a:r>
          </a:p>
          <a:p>
            <a:pPr marL="0" indent="0">
              <a:buNone/>
            </a:pPr>
            <a:endParaRPr lang="en-US" sz="24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3CD2720B-D97D-8772-9856-A5928A89CD68}"/>
              </a:ext>
            </a:extLst>
          </p:cNvPr>
          <p:cNvPicPr>
            <a:picLocks noChangeAspect="1"/>
          </p:cNvPicPr>
          <p:nvPr/>
        </p:nvPicPr>
        <p:blipFill>
          <a:blip r:embed="rId4"/>
          <a:stretch>
            <a:fillRect/>
          </a:stretch>
        </p:blipFill>
        <p:spPr>
          <a:xfrm>
            <a:off x="1361798" y="2527133"/>
            <a:ext cx="5804668" cy="1251658"/>
          </a:xfrm>
          <a:prstGeom prst="rect">
            <a:avLst/>
          </a:prstGeom>
        </p:spPr>
      </p:pic>
      <p:sp>
        <p:nvSpPr>
          <p:cNvPr id="7" name="Text Placeholder 4">
            <a:extLst>
              <a:ext uri="{FF2B5EF4-FFF2-40B4-BE49-F238E27FC236}">
                <a16:creationId xmlns:a16="http://schemas.microsoft.com/office/drawing/2014/main" id="{63C7834F-CDF5-D2DD-21BA-7ADD8189E542}"/>
              </a:ext>
            </a:extLst>
          </p:cNvPr>
          <p:cNvSpPr txBox="1">
            <a:spLocks/>
          </p:cNvSpPr>
          <p:nvPr/>
        </p:nvSpPr>
        <p:spPr>
          <a:xfrm>
            <a:off x="638173" y="3932117"/>
            <a:ext cx="7809345" cy="236687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itchFamily="2" charset="2"/>
              <a:buChar char="§"/>
            </a:pPr>
            <a:r>
              <a:rPr lang="en-US" sz="2200" b="1" dirty="0">
                <a:latin typeface="Calibri" panose="020F0502020204030204" pitchFamily="34" charset="0"/>
                <a:cs typeface="Calibri" panose="020F0502020204030204" pitchFamily="34" charset="0"/>
              </a:rPr>
              <a:t>Position</a:t>
            </a:r>
            <a:r>
              <a:rPr lang="en-US" sz="2200" dirty="0">
                <a:latin typeface="Calibri" panose="020F0502020204030204" pitchFamily="34" charset="0"/>
                <a:cs typeface="Calibri" panose="020F0502020204030204" pitchFamily="34" charset="0"/>
              </a:rPr>
              <a:t>: a key issue in sequence analysis is where and in what order elements appear in a sequence. Elements are ordered with respect to specific criteria, which can be e.g. temporal, spatial, hierarchical. Elements occupy a specific </a:t>
            </a:r>
            <a:r>
              <a:rPr lang="en-US" sz="2200" i="1" dirty="0">
                <a:latin typeface="Calibri" panose="020F0502020204030204" pitchFamily="34" charset="0"/>
                <a:cs typeface="Calibri" panose="020F0502020204030204" pitchFamily="34" charset="0"/>
              </a:rPr>
              <a:t>position</a:t>
            </a:r>
            <a:r>
              <a:rPr lang="en-US" sz="2200" dirty="0">
                <a:latin typeface="Calibri" panose="020F0502020204030204" pitchFamily="34" charset="0"/>
                <a:cs typeface="Calibri" panose="020F0502020204030204" pitchFamily="34" charset="0"/>
              </a:rPr>
              <a:t>. </a:t>
            </a:r>
          </a:p>
          <a:p>
            <a:pPr algn="just">
              <a:buFont typeface="Wingdings" pitchFamily="2" charset="2"/>
              <a:buChar char="§"/>
            </a:pPr>
            <a:r>
              <a:rPr lang="en-US" sz="2200" b="1" dirty="0">
                <a:latin typeface="Calibri" panose="020F0502020204030204" pitchFamily="34" charset="0"/>
                <a:cs typeface="Calibri" panose="020F0502020204030204" pitchFamily="34" charset="0"/>
              </a:rPr>
              <a:t>Subsequence</a:t>
            </a:r>
            <a:r>
              <a:rPr lang="en-US" sz="2200" dirty="0">
                <a:latin typeface="Calibri" panose="020F0502020204030204" pitchFamily="34" charset="0"/>
                <a:cs typeface="Calibri" panose="020F0502020204030204" pitchFamily="34" charset="0"/>
              </a:rPr>
              <a:t>: A set of ordered elements of a sequence, which need not be adjacent to each other in the parent sequence but have to appear in the same order. Example: CEAACCN.</a:t>
            </a:r>
          </a:p>
          <a:p>
            <a:pPr marL="0" indent="0">
              <a:buNone/>
            </a:pP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06592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FF289A-A547-5168-A0B6-016FEA8C2F7D}"/>
              </a:ext>
            </a:extLst>
          </p:cNvPr>
          <p:cNvSpPr/>
          <p:nvPr/>
        </p:nvSpPr>
        <p:spPr>
          <a:xfrm>
            <a:off x="0" y="6339662"/>
            <a:ext cx="9144000" cy="510364"/>
          </a:xfrm>
          <a:prstGeom prst="rect">
            <a:avLst/>
          </a:prstGeom>
          <a:solidFill>
            <a:srgbClr val="BA0C2F"/>
          </a:solidFill>
          <a:ln>
            <a:solidFill>
              <a:srgbClr val="BA0C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BA0C2F"/>
              </a:solidFill>
            </a:endParaRPr>
          </a:p>
        </p:txBody>
      </p:sp>
      <p:sp>
        <p:nvSpPr>
          <p:cNvPr id="22" name="Rectangle 21">
            <a:extLst>
              <a:ext uri="{FF2B5EF4-FFF2-40B4-BE49-F238E27FC236}">
                <a16:creationId xmlns:a16="http://schemas.microsoft.com/office/drawing/2014/main" id="{6E6AF16D-47F9-4748-A10B-D0EF6D460287}"/>
              </a:ext>
            </a:extLst>
          </p:cNvPr>
          <p:cNvSpPr/>
          <p:nvPr/>
        </p:nvSpPr>
        <p:spPr>
          <a:xfrm>
            <a:off x="1361807" y="3549392"/>
            <a:ext cx="6420395" cy="4037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Footer Placeholder 1">
            <a:extLst>
              <a:ext uri="{FF2B5EF4-FFF2-40B4-BE49-F238E27FC236}">
                <a16:creationId xmlns:a16="http://schemas.microsoft.com/office/drawing/2014/main" id="{1631928D-2D8E-40FF-967F-D6E745911A36}"/>
              </a:ext>
            </a:extLst>
          </p:cNvPr>
          <p:cNvSpPr>
            <a:spLocks noGrp="1"/>
          </p:cNvSpPr>
          <p:nvPr>
            <p:ph type="ftr" sz="quarter" idx="11"/>
          </p:nvPr>
        </p:nvSpPr>
        <p:spPr>
          <a:xfrm>
            <a:off x="3024188" y="6428544"/>
            <a:ext cx="3529012" cy="273844"/>
          </a:xfrm>
        </p:spPr>
        <p:txBody>
          <a:bodyPr/>
          <a:lstStyle/>
          <a:p>
            <a:pPr defTabSz="342884">
              <a:buClr>
                <a:srgbClr val="0046AD"/>
              </a:buClr>
              <a:defRPr/>
            </a:pPr>
            <a:r>
              <a:rPr lang="en-US" dirty="0">
                <a:solidFill>
                  <a:schemeClr val="bg1"/>
                </a:solidFill>
                <a:latin typeface="Calibri" panose="020F0502020204030204" pitchFamily="34" charset="0"/>
                <a:cs typeface="Calibri" panose="020F0502020204030204" pitchFamily="34" charset="0"/>
              </a:rPr>
              <a:t>Summer Incubator Workshops  2022, Badolato Luca</a:t>
            </a:r>
          </a:p>
        </p:txBody>
      </p:sp>
      <p:sp>
        <p:nvSpPr>
          <p:cNvPr id="10" name="Title 1">
            <a:extLst>
              <a:ext uri="{FF2B5EF4-FFF2-40B4-BE49-F238E27FC236}">
                <a16:creationId xmlns:a16="http://schemas.microsoft.com/office/drawing/2014/main" id="{D67FBEF7-4B01-42DA-81F5-24CA3B53CCB0}"/>
              </a:ext>
            </a:extLst>
          </p:cNvPr>
          <p:cNvSpPr>
            <a:spLocks noGrp="1"/>
          </p:cNvSpPr>
          <p:nvPr>
            <p:ph type="title"/>
          </p:nvPr>
        </p:nvSpPr>
        <p:spPr>
          <a:xfrm>
            <a:off x="533399" y="826704"/>
            <a:ext cx="8353426" cy="629141"/>
          </a:xfrm>
        </p:spPr>
        <p:txBody>
          <a:bodyPr>
            <a:noAutofit/>
          </a:bodyPr>
          <a:lstStyle/>
          <a:p>
            <a:r>
              <a:rPr lang="en-US" sz="3600" dirty="0">
                <a:solidFill>
                  <a:srgbClr val="C00000"/>
                </a:solidFill>
                <a:latin typeface="Calibri" panose="020F0502020204030204" pitchFamily="34" charset="0"/>
                <a:cs typeface="Calibri" panose="020F0502020204030204" pitchFamily="34" charset="0"/>
              </a:rPr>
              <a:t>Formalizing the method: Basic concepts</a:t>
            </a:r>
          </a:p>
        </p:txBody>
      </p:sp>
      <p:pic>
        <p:nvPicPr>
          <p:cNvPr id="3" name="Picture 2">
            <a:extLst>
              <a:ext uri="{FF2B5EF4-FFF2-40B4-BE49-F238E27FC236}">
                <a16:creationId xmlns:a16="http://schemas.microsoft.com/office/drawing/2014/main" id="{5AC467AE-C53A-065A-F6CA-A0BD2BFF3D2F}"/>
              </a:ext>
            </a:extLst>
          </p:cNvPr>
          <p:cNvPicPr>
            <a:picLocks noChangeAspect="1"/>
          </p:cNvPicPr>
          <p:nvPr/>
        </p:nvPicPr>
        <p:blipFill>
          <a:blip r:embed="rId3"/>
          <a:stretch>
            <a:fillRect/>
          </a:stretch>
        </p:blipFill>
        <p:spPr>
          <a:xfrm>
            <a:off x="270429" y="6326756"/>
            <a:ext cx="2690451" cy="531244"/>
          </a:xfrm>
          <a:prstGeom prst="rect">
            <a:avLst/>
          </a:prstGeom>
        </p:spPr>
      </p:pic>
      <p:sp>
        <p:nvSpPr>
          <p:cNvPr id="11" name="Footer Placeholder 1">
            <a:extLst>
              <a:ext uri="{FF2B5EF4-FFF2-40B4-BE49-F238E27FC236}">
                <a16:creationId xmlns:a16="http://schemas.microsoft.com/office/drawing/2014/main" id="{317CAE7D-6866-7F90-99A9-A5A28DD00838}"/>
              </a:ext>
            </a:extLst>
          </p:cNvPr>
          <p:cNvSpPr txBox="1">
            <a:spLocks/>
          </p:cNvSpPr>
          <p:nvPr/>
        </p:nvSpPr>
        <p:spPr>
          <a:xfrm>
            <a:off x="8447520" y="6446633"/>
            <a:ext cx="373035" cy="273844"/>
          </a:xfrm>
          <a:prstGeom prst="rect">
            <a:avLst/>
          </a:prstGeom>
        </p:spPr>
        <p:txBody>
          <a:bodyPr vert="horz" lIns="68580" tIns="34290" rIns="68580" bIns="34290" rtlCol="0" anchor="ct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884">
              <a:buClr>
                <a:srgbClr val="0046AD"/>
              </a:buClr>
              <a:defRPr/>
            </a:pPr>
            <a:r>
              <a:rPr lang="en-US" sz="900" dirty="0">
                <a:solidFill>
                  <a:schemeClr val="bg1"/>
                </a:solidFill>
                <a:latin typeface="Calibri" panose="020F0502020204030204" pitchFamily="34" charset="0"/>
                <a:cs typeface="Calibri" panose="020F0502020204030204" pitchFamily="34" charset="0"/>
              </a:rPr>
              <a:t>21</a:t>
            </a:r>
            <a:endParaRPr lang="en-US" sz="788" dirty="0">
              <a:solidFill>
                <a:schemeClr val="bg1"/>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3CD2720B-D97D-8772-9856-A5928A89CD68}"/>
              </a:ext>
            </a:extLst>
          </p:cNvPr>
          <p:cNvPicPr>
            <a:picLocks noChangeAspect="1"/>
          </p:cNvPicPr>
          <p:nvPr/>
        </p:nvPicPr>
        <p:blipFill>
          <a:blip r:embed="rId4"/>
          <a:stretch>
            <a:fillRect/>
          </a:stretch>
        </p:blipFill>
        <p:spPr>
          <a:xfrm>
            <a:off x="1361798" y="1416784"/>
            <a:ext cx="5804668" cy="1251658"/>
          </a:xfrm>
          <a:prstGeom prst="rect">
            <a:avLst/>
          </a:prstGeom>
        </p:spPr>
      </p:pic>
      <p:sp>
        <p:nvSpPr>
          <p:cNvPr id="7" name="Text Placeholder 4">
            <a:extLst>
              <a:ext uri="{FF2B5EF4-FFF2-40B4-BE49-F238E27FC236}">
                <a16:creationId xmlns:a16="http://schemas.microsoft.com/office/drawing/2014/main" id="{63C7834F-CDF5-D2DD-21BA-7ADD8189E542}"/>
              </a:ext>
            </a:extLst>
          </p:cNvPr>
          <p:cNvSpPr txBox="1">
            <a:spLocks/>
          </p:cNvSpPr>
          <p:nvPr/>
        </p:nvSpPr>
        <p:spPr>
          <a:xfrm>
            <a:off x="638173" y="2821768"/>
            <a:ext cx="7809345" cy="236687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itchFamily="2" charset="2"/>
              <a:buChar char="§"/>
            </a:pPr>
            <a:r>
              <a:rPr lang="en-US" sz="2200" b="1" dirty="0">
                <a:latin typeface="Calibri" panose="020F0502020204030204" pitchFamily="34" charset="0"/>
                <a:cs typeface="Calibri" panose="020F0502020204030204" pitchFamily="34" charset="0"/>
              </a:rPr>
              <a:t>Substring</a:t>
            </a:r>
            <a:r>
              <a:rPr lang="en-US" sz="2200" dirty="0">
                <a:latin typeface="Calibri" panose="020F0502020204030204" pitchFamily="34" charset="0"/>
                <a:cs typeface="Calibri" panose="020F0502020204030204" pitchFamily="34" charset="0"/>
              </a:rPr>
              <a:t>: A subsequence that is composed of only consecutive elements. </a:t>
            </a:r>
          </a:p>
          <a:p>
            <a:pPr algn="just">
              <a:buFont typeface="Wingdings" pitchFamily="2" charset="2"/>
              <a:buChar char="§"/>
            </a:pPr>
            <a:r>
              <a:rPr lang="en-US" sz="2200" b="1" dirty="0">
                <a:latin typeface="Calibri" panose="020F0502020204030204" pitchFamily="34" charset="0"/>
                <a:cs typeface="Calibri" panose="020F0502020204030204" pitchFamily="34" charset="0"/>
              </a:rPr>
              <a:t>Spells: </a:t>
            </a:r>
            <a:r>
              <a:rPr lang="en-US" sz="2200" dirty="0">
                <a:latin typeface="Calibri" panose="020F0502020204030204" pitchFamily="34" charset="0"/>
                <a:cs typeface="Calibri" panose="020F0502020204030204" pitchFamily="34" charset="0"/>
              </a:rPr>
              <a:t>A set of contiguous positions that all contain the same element. Spells are useful to report in a concise format a long sequence. For example, the sequence AAAACCNNNNB, can be reported as (A,4)-(C,2)-(N,4)-(B,1) (state-permanence-sequence format). </a:t>
            </a:r>
          </a:p>
        </p:txBody>
      </p:sp>
    </p:spTree>
    <p:extLst>
      <p:ext uri="{BB962C8B-B14F-4D97-AF65-F5344CB8AC3E}">
        <p14:creationId xmlns:p14="http://schemas.microsoft.com/office/powerpoint/2010/main" val="599216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FF289A-A547-5168-A0B6-016FEA8C2F7D}"/>
              </a:ext>
            </a:extLst>
          </p:cNvPr>
          <p:cNvSpPr/>
          <p:nvPr/>
        </p:nvSpPr>
        <p:spPr>
          <a:xfrm>
            <a:off x="0" y="6339662"/>
            <a:ext cx="9144000" cy="510364"/>
          </a:xfrm>
          <a:prstGeom prst="rect">
            <a:avLst/>
          </a:prstGeom>
          <a:solidFill>
            <a:srgbClr val="BA0C2F"/>
          </a:solidFill>
          <a:ln>
            <a:solidFill>
              <a:srgbClr val="BA0C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BA0C2F"/>
              </a:solidFill>
            </a:endParaRPr>
          </a:p>
        </p:txBody>
      </p:sp>
      <p:sp>
        <p:nvSpPr>
          <p:cNvPr id="22" name="Rectangle 21">
            <a:extLst>
              <a:ext uri="{FF2B5EF4-FFF2-40B4-BE49-F238E27FC236}">
                <a16:creationId xmlns:a16="http://schemas.microsoft.com/office/drawing/2014/main" id="{6E6AF16D-47F9-4748-A10B-D0EF6D460287}"/>
              </a:ext>
            </a:extLst>
          </p:cNvPr>
          <p:cNvSpPr/>
          <p:nvPr/>
        </p:nvSpPr>
        <p:spPr>
          <a:xfrm>
            <a:off x="1361807" y="3549392"/>
            <a:ext cx="6420395" cy="4037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Footer Placeholder 1">
            <a:extLst>
              <a:ext uri="{FF2B5EF4-FFF2-40B4-BE49-F238E27FC236}">
                <a16:creationId xmlns:a16="http://schemas.microsoft.com/office/drawing/2014/main" id="{1631928D-2D8E-40FF-967F-D6E745911A36}"/>
              </a:ext>
            </a:extLst>
          </p:cNvPr>
          <p:cNvSpPr>
            <a:spLocks noGrp="1"/>
          </p:cNvSpPr>
          <p:nvPr>
            <p:ph type="ftr" sz="quarter" idx="11"/>
          </p:nvPr>
        </p:nvSpPr>
        <p:spPr>
          <a:xfrm>
            <a:off x="3024188" y="6428544"/>
            <a:ext cx="3529012" cy="273844"/>
          </a:xfrm>
        </p:spPr>
        <p:txBody>
          <a:bodyPr/>
          <a:lstStyle/>
          <a:p>
            <a:pPr defTabSz="342884">
              <a:buClr>
                <a:srgbClr val="0046AD"/>
              </a:buClr>
              <a:defRPr/>
            </a:pPr>
            <a:r>
              <a:rPr lang="en-US" dirty="0">
                <a:solidFill>
                  <a:schemeClr val="bg1"/>
                </a:solidFill>
                <a:latin typeface="Calibri" panose="020F0502020204030204" pitchFamily="34" charset="0"/>
                <a:cs typeface="Calibri" panose="020F0502020204030204" pitchFamily="34" charset="0"/>
              </a:rPr>
              <a:t>Summer Incubator Workshops  2022, Badolato Luca</a:t>
            </a:r>
          </a:p>
        </p:txBody>
      </p:sp>
      <p:sp>
        <p:nvSpPr>
          <p:cNvPr id="10" name="Title 1">
            <a:extLst>
              <a:ext uri="{FF2B5EF4-FFF2-40B4-BE49-F238E27FC236}">
                <a16:creationId xmlns:a16="http://schemas.microsoft.com/office/drawing/2014/main" id="{D67FBEF7-4B01-42DA-81F5-24CA3B53CCB0}"/>
              </a:ext>
            </a:extLst>
          </p:cNvPr>
          <p:cNvSpPr>
            <a:spLocks noGrp="1"/>
          </p:cNvSpPr>
          <p:nvPr>
            <p:ph type="title"/>
          </p:nvPr>
        </p:nvSpPr>
        <p:spPr>
          <a:xfrm>
            <a:off x="533399" y="826704"/>
            <a:ext cx="8353426" cy="629141"/>
          </a:xfrm>
        </p:spPr>
        <p:txBody>
          <a:bodyPr>
            <a:noAutofit/>
          </a:bodyPr>
          <a:lstStyle/>
          <a:p>
            <a:r>
              <a:rPr lang="en-US" sz="3600" dirty="0">
                <a:solidFill>
                  <a:srgbClr val="C00000"/>
                </a:solidFill>
                <a:latin typeface="Calibri" panose="020F0502020204030204" pitchFamily="34" charset="0"/>
                <a:cs typeface="Calibri" panose="020F0502020204030204" pitchFamily="34" charset="0"/>
              </a:rPr>
              <a:t>Describing the sequences: indicators</a:t>
            </a:r>
          </a:p>
        </p:txBody>
      </p:sp>
      <p:pic>
        <p:nvPicPr>
          <p:cNvPr id="3" name="Picture 2">
            <a:extLst>
              <a:ext uri="{FF2B5EF4-FFF2-40B4-BE49-F238E27FC236}">
                <a16:creationId xmlns:a16="http://schemas.microsoft.com/office/drawing/2014/main" id="{5AC467AE-C53A-065A-F6CA-A0BD2BFF3D2F}"/>
              </a:ext>
            </a:extLst>
          </p:cNvPr>
          <p:cNvPicPr>
            <a:picLocks noChangeAspect="1"/>
          </p:cNvPicPr>
          <p:nvPr/>
        </p:nvPicPr>
        <p:blipFill>
          <a:blip r:embed="rId3"/>
          <a:stretch>
            <a:fillRect/>
          </a:stretch>
        </p:blipFill>
        <p:spPr>
          <a:xfrm>
            <a:off x="270429" y="6326756"/>
            <a:ext cx="2690451" cy="531244"/>
          </a:xfrm>
          <a:prstGeom prst="rect">
            <a:avLst/>
          </a:prstGeom>
        </p:spPr>
      </p:pic>
      <p:sp>
        <p:nvSpPr>
          <p:cNvPr id="11" name="Footer Placeholder 1">
            <a:extLst>
              <a:ext uri="{FF2B5EF4-FFF2-40B4-BE49-F238E27FC236}">
                <a16:creationId xmlns:a16="http://schemas.microsoft.com/office/drawing/2014/main" id="{317CAE7D-6866-7F90-99A9-A5A28DD00838}"/>
              </a:ext>
            </a:extLst>
          </p:cNvPr>
          <p:cNvSpPr txBox="1">
            <a:spLocks/>
          </p:cNvSpPr>
          <p:nvPr/>
        </p:nvSpPr>
        <p:spPr>
          <a:xfrm>
            <a:off x="8447520" y="6446633"/>
            <a:ext cx="373035" cy="273844"/>
          </a:xfrm>
          <a:prstGeom prst="rect">
            <a:avLst/>
          </a:prstGeom>
        </p:spPr>
        <p:txBody>
          <a:bodyPr vert="horz" lIns="68580" tIns="34290" rIns="68580" bIns="34290" rtlCol="0" anchor="ct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884">
              <a:buClr>
                <a:srgbClr val="0046AD"/>
              </a:buClr>
              <a:defRPr/>
            </a:pPr>
            <a:r>
              <a:rPr lang="en-US" sz="900" dirty="0">
                <a:solidFill>
                  <a:schemeClr val="bg1"/>
                </a:solidFill>
                <a:latin typeface="Calibri" panose="020F0502020204030204" pitchFamily="34" charset="0"/>
                <a:cs typeface="Calibri" panose="020F0502020204030204" pitchFamily="34" charset="0"/>
              </a:rPr>
              <a:t>22</a:t>
            </a:r>
            <a:endParaRPr lang="en-US" sz="788" dirty="0">
              <a:solidFill>
                <a:schemeClr val="bg1"/>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42B3F3F6-1025-F5A4-0C66-6051FE388C57}"/>
                  </a:ext>
                </a:extLst>
              </p:cNvPr>
              <p:cNvSpPr txBox="1">
                <a:spLocks/>
              </p:cNvSpPr>
              <p:nvPr/>
            </p:nvSpPr>
            <p:spPr>
              <a:xfrm>
                <a:off x="541199" y="3171381"/>
                <a:ext cx="7809345" cy="265896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b="1" dirty="0">
                    <a:latin typeface="Calibri" panose="020F0502020204030204" pitchFamily="34" charset="0"/>
                    <a:cs typeface="Calibri" panose="020F0502020204030204" pitchFamily="34" charset="0"/>
                  </a:rPr>
                  <a:t>Alphabet A: </a:t>
                </a:r>
                <a:r>
                  <a:rPr lang="en-US" sz="2400" dirty="0">
                    <a:latin typeface="Calibri" panose="020F0502020204030204" pitchFamily="34" charset="0"/>
                    <a:cs typeface="Calibri" panose="020F0502020204030204" pitchFamily="34" charset="0"/>
                  </a:rPr>
                  <a:t>{A,B,C} </a:t>
                </a:r>
              </a:p>
              <a:p>
                <a:pPr marL="0" indent="0" algn="just">
                  <a:buNone/>
                </a:pPr>
                <a:r>
                  <a:rPr lang="en-US" sz="2400" b="1" dirty="0">
                    <a:latin typeface="Calibri" panose="020F0502020204030204" pitchFamily="34" charset="0"/>
                    <a:cs typeface="Calibri" panose="020F0502020204030204" pitchFamily="34" charset="0"/>
                  </a:rPr>
                  <a:t>a = |A|</a:t>
                </a:r>
                <a:r>
                  <a:rPr lang="en-US" sz="2400" dirty="0">
                    <a:latin typeface="Calibri" panose="020F0502020204030204" pitchFamily="34" charset="0"/>
                    <a:cs typeface="Calibri" panose="020F0502020204030204" pitchFamily="34" charset="0"/>
                  </a:rPr>
                  <a:t>=3</a:t>
                </a:r>
              </a:p>
              <a:p>
                <a:pPr marL="0" indent="0" algn="just">
                  <a:buNone/>
                </a:pPr>
                <a:r>
                  <a:rPr lang="en-US" sz="2400" b="1" dirty="0">
                    <a:latin typeface="Calibri" panose="020F0502020204030204" pitchFamily="34" charset="0"/>
                    <a:cs typeface="Calibri" panose="020F0502020204030204" pitchFamily="34" charset="0"/>
                  </a:rPr>
                  <a:t>l(x) = l(y) </a:t>
                </a:r>
                <a:r>
                  <a:rPr lang="en-US" sz="2400" dirty="0">
                    <a:latin typeface="Calibri" panose="020F0502020204030204" pitchFamily="34" charset="0"/>
                    <a:cs typeface="Calibri" panose="020F0502020204030204" pitchFamily="34" charset="0"/>
                  </a:rPr>
                  <a:t>= 12</a:t>
                </a:r>
              </a:p>
              <a:p>
                <a:pPr algn="just">
                  <a:buFont typeface="Wingdings" pitchFamily="2" charset="2"/>
                  <a:buChar char="Ø"/>
                </a:pPr>
                <a:r>
                  <a:rPr lang="en-US" sz="2400" b="1" dirty="0">
                    <a:latin typeface="Calibri" panose="020F0502020204030204" pitchFamily="34" charset="0"/>
                    <a:cs typeface="Calibri" panose="020F0502020204030204" pitchFamily="34" charset="0"/>
                  </a:rPr>
                  <a:t>Number of transitions </a:t>
                </a:r>
                <a14:m>
                  <m:oMath xmlns:m="http://schemas.openxmlformats.org/officeDocument/2006/math">
                    <m:sSub>
                      <m:sSubPr>
                        <m:ctrlPr>
                          <a:rPr lang="en-US" sz="2400" b="1" i="1" smtClean="0">
                            <a:latin typeface="Cambria Math" panose="02040503050406030204" pitchFamily="18" charset="0"/>
                            <a:cs typeface="Calibri" panose="020F0502020204030204" pitchFamily="34" charset="0"/>
                          </a:rPr>
                        </m:ctrlPr>
                      </m:sSubPr>
                      <m:e>
                        <m:r>
                          <a:rPr lang="en-US" sz="2400" b="1" i="1" smtClean="0">
                            <a:latin typeface="Cambria Math" panose="02040503050406030204" pitchFamily="18" charset="0"/>
                            <a:cs typeface="Calibri" panose="020F0502020204030204" pitchFamily="34" charset="0"/>
                          </a:rPr>
                          <m:t>𝒍</m:t>
                        </m:r>
                      </m:e>
                      <m:sub>
                        <m:r>
                          <a:rPr lang="en-US" sz="2400" b="1" i="1" smtClean="0">
                            <a:latin typeface="Cambria Math" panose="02040503050406030204" pitchFamily="18" charset="0"/>
                            <a:cs typeface="Calibri" panose="020F0502020204030204" pitchFamily="34" charset="0"/>
                          </a:rPr>
                          <m:t>𝒅</m:t>
                        </m:r>
                      </m:sub>
                    </m:sSub>
                    <m:r>
                      <a:rPr lang="en-US" sz="2400" b="1" i="1" smtClean="0">
                        <a:latin typeface="Cambria Math" panose="02040503050406030204" pitchFamily="18" charset="0"/>
                        <a:cs typeface="Calibri" panose="020F0502020204030204" pitchFamily="34" charset="0"/>
                      </a:rPr>
                      <m:t>()</m:t>
                    </m:r>
                  </m:oMath>
                </a14:m>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perhaps the simplest indicator, it is the number of state changes in the sequence. </a:t>
                </a:r>
              </a:p>
              <a:p>
                <a:pPr algn="just">
                  <a:buFont typeface="Wingdings" pitchFamily="2" charset="2"/>
                  <a:buChar char="Ø"/>
                </a:pPr>
                <a:r>
                  <a:rPr lang="en-US" sz="2400" b="1" dirty="0">
                    <a:latin typeface="Calibri" panose="020F0502020204030204" pitchFamily="34" charset="0"/>
                    <a:cs typeface="Calibri" panose="020F0502020204030204" pitchFamily="34" charset="0"/>
                  </a:rPr>
                  <a:t>Number of subsequences </a:t>
                </a:r>
                <a14:m>
                  <m:oMath xmlns:m="http://schemas.openxmlformats.org/officeDocument/2006/math">
                    <m:r>
                      <a:rPr lang="en-US" sz="2400" b="1" i="1" smtClean="0">
                        <a:latin typeface="Cambria Math" panose="02040503050406030204" pitchFamily="18" charset="0"/>
                        <a:ea typeface="Cambria Math" panose="02040503050406030204" pitchFamily="18" charset="0"/>
                        <a:cs typeface="Calibri" panose="020F0502020204030204" pitchFamily="34" charset="0"/>
                      </a:rPr>
                      <m:t>𝝓</m:t>
                    </m:r>
                    <m:r>
                      <a:rPr lang="it-IT" sz="2400" b="1" i="1" smtClean="0">
                        <a:latin typeface="Cambria Math" panose="02040503050406030204" pitchFamily="18" charset="0"/>
                        <a:ea typeface="Cambria Math" panose="02040503050406030204" pitchFamily="18" charset="0"/>
                        <a:cs typeface="Calibri" panose="020F0502020204030204" pitchFamily="34" charset="0"/>
                      </a:rPr>
                      <m:t>()</m:t>
                    </m:r>
                  </m:oMath>
                </a14:m>
                <a:r>
                  <a:rPr lang="en-US" sz="2400" dirty="0">
                    <a:latin typeface="Calibri" panose="020F0502020204030204" pitchFamily="34" charset="0"/>
                    <a:cs typeface="Calibri" panose="020F0502020204030204" pitchFamily="34" charset="0"/>
                  </a:rPr>
                  <a:t>: number of subsequences that can be extracted from the sequence. </a:t>
                </a:r>
              </a:p>
              <a:p>
                <a:pPr marL="0" indent="0">
                  <a:buNone/>
                </a:pPr>
                <a:endParaRPr lang="en-US" sz="2400" dirty="0">
                  <a:latin typeface="Calibri" panose="020F0502020204030204" pitchFamily="34" charset="0"/>
                  <a:cs typeface="Calibri" panose="020F0502020204030204" pitchFamily="34" charset="0"/>
                </a:endParaRPr>
              </a:p>
            </p:txBody>
          </p:sp>
        </mc:Choice>
        <mc:Fallback xmlns="">
          <p:sp>
            <p:nvSpPr>
              <p:cNvPr id="5" name="Text Placeholder 4">
                <a:extLst>
                  <a:ext uri="{FF2B5EF4-FFF2-40B4-BE49-F238E27FC236}">
                    <a16:creationId xmlns:a16="http://schemas.microsoft.com/office/drawing/2014/main" id="{42B3F3F6-1025-F5A4-0C66-6051FE388C57}"/>
                  </a:ext>
                </a:extLst>
              </p:cNvPr>
              <p:cNvSpPr txBox="1">
                <a:spLocks noRot="1" noChangeAspect="1" noMove="1" noResize="1" noEditPoints="1" noAdjustHandles="1" noChangeArrowheads="1" noChangeShapeType="1" noTextEdit="1"/>
              </p:cNvSpPr>
              <p:nvPr/>
            </p:nvSpPr>
            <p:spPr>
              <a:xfrm>
                <a:off x="541199" y="3171381"/>
                <a:ext cx="7809345" cy="2658968"/>
              </a:xfrm>
              <a:prstGeom prst="rect">
                <a:avLst/>
              </a:prstGeom>
              <a:blipFill>
                <a:blip r:embed="rId4"/>
                <a:stretch>
                  <a:fillRect l="-1015" t="-3899" r="-1015"/>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CC8158F9-6E08-431D-E944-7D431A060E90}"/>
              </a:ext>
            </a:extLst>
          </p:cNvPr>
          <p:cNvSpPr txBox="1"/>
          <p:nvPr/>
        </p:nvSpPr>
        <p:spPr>
          <a:xfrm>
            <a:off x="3670576" y="1903962"/>
            <a:ext cx="1279798" cy="381477"/>
          </a:xfrm>
          <a:prstGeom prst="rect">
            <a:avLst/>
          </a:prstGeom>
          <a:noFill/>
        </p:spPr>
        <p:txBody>
          <a:bodyPr wrap="square" rtlCol="0">
            <a:spAutoFit/>
          </a:bodyPr>
          <a:lstStyle/>
          <a:p>
            <a:r>
              <a:rPr lang="en-US" dirty="0"/>
              <a:t>Sequence </a:t>
            </a:r>
            <a:r>
              <a:rPr lang="en-US" i="1" dirty="0"/>
              <a:t>x</a:t>
            </a:r>
          </a:p>
        </p:txBody>
      </p:sp>
      <p:sp>
        <p:nvSpPr>
          <p:cNvPr id="13" name="TextBox 12">
            <a:extLst>
              <a:ext uri="{FF2B5EF4-FFF2-40B4-BE49-F238E27FC236}">
                <a16:creationId xmlns:a16="http://schemas.microsoft.com/office/drawing/2014/main" id="{AE16EF92-5896-B937-46C7-3D12C9BF2C89}"/>
              </a:ext>
            </a:extLst>
          </p:cNvPr>
          <p:cNvSpPr txBox="1"/>
          <p:nvPr/>
        </p:nvSpPr>
        <p:spPr>
          <a:xfrm>
            <a:off x="3696848" y="2742946"/>
            <a:ext cx="1279798" cy="381477"/>
          </a:xfrm>
          <a:prstGeom prst="rect">
            <a:avLst/>
          </a:prstGeom>
          <a:noFill/>
        </p:spPr>
        <p:txBody>
          <a:bodyPr wrap="square" rtlCol="0">
            <a:spAutoFit/>
          </a:bodyPr>
          <a:lstStyle/>
          <a:p>
            <a:r>
              <a:rPr lang="en-US" dirty="0"/>
              <a:t>Sequence </a:t>
            </a:r>
            <a:r>
              <a:rPr lang="en-US" i="1" dirty="0"/>
              <a:t>y</a:t>
            </a:r>
          </a:p>
        </p:txBody>
      </p:sp>
      <p:sp>
        <p:nvSpPr>
          <p:cNvPr id="15" name="Rectangle 14">
            <a:extLst>
              <a:ext uri="{FF2B5EF4-FFF2-40B4-BE49-F238E27FC236}">
                <a16:creationId xmlns:a16="http://schemas.microsoft.com/office/drawing/2014/main" id="{2EB44DC0-0BAA-DB5C-F478-6BC9B63F488C}"/>
              </a:ext>
            </a:extLst>
          </p:cNvPr>
          <p:cNvSpPr/>
          <p:nvPr/>
        </p:nvSpPr>
        <p:spPr>
          <a:xfrm>
            <a:off x="2059912" y="2436020"/>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16" name="Rectangle 15">
            <a:extLst>
              <a:ext uri="{FF2B5EF4-FFF2-40B4-BE49-F238E27FC236}">
                <a16:creationId xmlns:a16="http://schemas.microsoft.com/office/drawing/2014/main" id="{0DE9F30C-BF7B-01F8-07FA-53C9091E232C}"/>
              </a:ext>
            </a:extLst>
          </p:cNvPr>
          <p:cNvSpPr/>
          <p:nvPr/>
        </p:nvSpPr>
        <p:spPr>
          <a:xfrm>
            <a:off x="2427144" y="2436020"/>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17" name="Rectangle 16">
            <a:extLst>
              <a:ext uri="{FF2B5EF4-FFF2-40B4-BE49-F238E27FC236}">
                <a16:creationId xmlns:a16="http://schemas.microsoft.com/office/drawing/2014/main" id="{07BFC98A-FE02-D21F-5957-E6C01D2E1120}"/>
              </a:ext>
            </a:extLst>
          </p:cNvPr>
          <p:cNvSpPr/>
          <p:nvPr/>
        </p:nvSpPr>
        <p:spPr>
          <a:xfrm>
            <a:off x="2794376" y="2436020"/>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23" name="Rectangle 22">
            <a:extLst>
              <a:ext uri="{FF2B5EF4-FFF2-40B4-BE49-F238E27FC236}">
                <a16:creationId xmlns:a16="http://schemas.microsoft.com/office/drawing/2014/main" id="{A95E7870-164A-DEA2-1449-8212F1272E57}"/>
              </a:ext>
            </a:extLst>
          </p:cNvPr>
          <p:cNvSpPr/>
          <p:nvPr/>
        </p:nvSpPr>
        <p:spPr>
          <a:xfrm>
            <a:off x="3161608" y="2436020"/>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24" name="Rectangle 23">
            <a:extLst>
              <a:ext uri="{FF2B5EF4-FFF2-40B4-BE49-F238E27FC236}">
                <a16:creationId xmlns:a16="http://schemas.microsoft.com/office/drawing/2014/main" id="{6B5DB6EC-55BF-38AB-709F-58558B2AA7E3}"/>
              </a:ext>
            </a:extLst>
          </p:cNvPr>
          <p:cNvSpPr/>
          <p:nvPr/>
        </p:nvSpPr>
        <p:spPr>
          <a:xfrm>
            <a:off x="3528840" y="2436020"/>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25" name="Rectangle 24">
            <a:extLst>
              <a:ext uri="{FF2B5EF4-FFF2-40B4-BE49-F238E27FC236}">
                <a16:creationId xmlns:a16="http://schemas.microsoft.com/office/drawing/2014/main" id="{82C10F59-4090-0352-5D52-442C90E9669D}"/>
              </a:ext>
            </a:extLst>
          </p:cNvPr>
          <p:cNvSpPr/>
          <p:nvPr/>
        </p:nvSpPr>
        <p:spPr>
          <a:xfrm>
            <a:off x="3896072" y="2436020"/>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26" name="Rectangle 25">
            <a:extLst>
              <a:ext uri="{FF2B5EF4-FFF2-40B4-BE49-F238E27FC236}">
                <a16:creationId xmlns:a16="http://schemas.microsoft.com/office/drawing/2014/main" id="{80F7AED9-9E49-6564-2F58-C66D986DD965}"/>
              </a:ext>
            </a:extLst>
          </p:cNvPr>
          <p:cNvSpPr/>
          <p:nvPr/>
        </p:nvSpPr>
        <p:spPr>
          <a:xfrm>
            <a:off x="4263304" y="2436020"/>
            <a:ext cx="365760" cy="36576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27" name="Rectangle 26">
            <a:extLst>
              <a:ext uri="{FF2B5EF4-FFF2-40B4-BE49-F238E27FC236}">
                <a16:creationId xmlns:a16="http://schemas.microsoft.com/office/drawing/2014/main" id="{0DAD1CB4-8D1E-11BF-323E-6BCEC2095133}"/>
              </a:ext>
            </a:extLst>
          </p:cNvPr>
          <p:cNvSpPr/>
          <p:nvPr/>
        </p:nvSpPr>
        <p:spPr>
          <a:xfrm>
            <a:off x="5365000" y="2436020"/>
            <a:ext cx="365760" cy="36576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28" name="Rectangle 27">
            <a:extLst>
              <a:ext uri="{FF2B5EF4-FFF2-40B4-BE49-F238E27FC236}">
                <a16:creationId xmlns:a16="http://schemas.microsoft.com/office/drawing/2014/main" id="{8A7F5F61-0180-EBEB-7A6B-24013D3311B4}"/>
              </a:ext>
            </a:extLst>
          </p:cNvPr>
          <p:cNvSpPr/>
          <p:nvPr/>
        </p:nvSpPr>
        <p:spPr>
          <a:xfrm>
            <a:off x="4630536" y="2436020"/>
            <a:ext cx="365760" cy="36576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29" name="Rectangle 28">
            <a:extLst>
              <a:ext uri="{FF2B5EF4-FFF2-40B4-BE49-F238E27FC236}">
                <a16:creationId xmlns:a16="http://schemas.microsoft.com/office/drawing/2014/main" id="{F5075837-A950-F3E6-8481-7569379C9EAD}"/>
              </a:ext>
            </a:extLst>
          </p:cNvPr>
          <p:cNvSpPr/>
          <p:nvPr/>
        </p:nvSpPr>
        <p:spPr>
          <a:xfrm>
            <a:off x="4997768" y="2436020"/>
            <a:ext cx="365760" cy="36576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30" name="Rectangle 29">
            <a:extLst>
              <a:ext uri="{FF2B5EF4-FFF2-40B4-BE49-F238E27FC236}">
                <a16:creationId xmlns:a16="http://schemas.microsoft.com/office/drawing/2014/main" id="{16A2B532-39AB-0F0C-E237-A6A1D0D311EE}"/>
              </a:ext>
            </a:extLst>
          </p:cNvPr>
          <p:cNvSpPr/>
          <p:nvPr/>
        </p:nvSpPr>
        <p:spPr>
          <a:xfrm>
            <a:off x="5730760" y="2436020"/>
            <a:ext cx="365760" cy="36576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31" name="Rectangle 30">
            <a:extLst>
              <a:ext uri="{FF2B5EF4-FFF2-40B4-BE49-F238E27FC236}">
                <a16:creationId xmlns:a16="http://schemas.microsoft.com/office/drawing/2014/main" id="{0E02B460-6C41-8940-2EB5-B277EC50DFBE}"/>
              </a:ext>
            </a:extLst>
          </p:cNvPr>
          <p:cNvSpPr/>
          <p:nvPr/>
        </p:nvSpPr>
        <p:spPr>
          <a:xfrm>
            <a:off x="6097996" y="2436020"/>
            <a:ext cx="365760" cy="36576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32" name="Rectangle 31">
            <a:extLst>
              <a:ext uri="{FF2B5EF4-FFF2-40B4-BE49-F238E27FC236}">
                <a16:creationId xmlns:a16="http://schemas.microsoft.com/office/drawing/2014/main" id="{C63EBDD8-C663-C55B-BCBA-377B4AD743A4}"/>
              </a:ext>
            </a:extLst>
          </p:cNvPr>
          <p:cNvSpPr/>
          <p:nvPr/>
        </p:nvSpPr>
        <p:spPr>
          <a:xfrm>
            <a:off x="2071639" y="1601444"/>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33" name="Rectangle 32">
            <a:extLst>
              <a:ext uri="{FF2B5EF4-FFF2-40B4-BE49-F238E27FC236}">
                <a16:creationId xmlns:a16="http://schemas.microsoft.com/office/drawing/2014/main" id="{C497C1A6-A766-39F8-9E73-C118F1EFE3DD}"/>
              </a:ext>
            </a:extLst>
          </p:cNvPr>
          <p:cNvSpPr/>
          <p:nvPr/>
        </p:nvSpPr>
        <p:spPr>
          <a:xfrm>
            <a:off x="2441083" y="1601444"/>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34" name="Rectangle 33">
            <a:extLst>
              <a:ext uri="{FF2B5EF4-FFF2-40B4-BE49-F238E27FC236}">
                <a16:creationId xmlns:a16="http://schemas.microsoft.com/office/drawing/2014/main" id="{9CE87F69-548D-8584-395B-A2A7E3542C7E}"/>
              </a:ext>
            </a:extLst>
          </p:cNvPr>
          <p:cNvSpPr/>
          <p:nvPr/>
        </p:nvSpPr>
        <p:spPr>
          <a:xfrm>
            <a:off x="2803159" y="1601444"/>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35" name="Rectangle 34">
            <a:extLst>
              <a:ext uri="{FF2B5EF4-FFF2-40B4-BE49-F238E27FC236}">
                <a16:creationId xmlns:a16="http://schemas.microsoft.com/office/drawing/2014/main" id="{4C4AC28F-F992-D5B0-10B1-F96F6EA66ECE}"/>
              </a:ext>
            </a:extLst>
          </p:cNvPr>
          <p:cNvSpPr/>
          <p:nvPr/>
        </p:nvSpPr>
        <p:spPr>
          <a:xfrm>
            <a:off x="3173333" y="1601444"/>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36" name="Rectangle 35">
            <a:extLst>
              <a:ext uri="{FF2B5EF4-FFF2-40B4-BE49-F238E27FC236}">
                <a16:creationId xmlns:a16="http://schemas.microsoft.com/office/drawing/2014/main" id="{B60833DB-0617-6C1D-B12C-122F78B4B434}"/>
              </a:ext>
            </a:extLst>
          </p:cNvPr>
          <p:cNvSpPr/>
          <p:nvPr/>
        </p:nvSpPr>
        <p:spPr>
          <a:xfrm>
            <a:off x="3542777" y="1601444"/>
            <a:ext cx="365760" cy="36576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37" name="Rectangle 36">
            <a:extLst>
              <a:ext uri="{FF2B5EF4-FFF2-40B4-BE49-F238E27FC236}">
                <a16:creationId xmlns:a16="http://schemas.microsoft.com/office/drawing/2014/main" id="{AD62D720-9E0D-CC8B-47D1-3CF32FE2744B}"/>
              </a:ext>
            </a:extLst>
          </p:cNvPr>
          <p:cNvSpPr/>
          <p:nvPr/>
        </p:nvSpPr>
        <p:spPr>
          <a:xfrm>
            <a:off x="3908537" y="1601444"/>
            <a:ext cx="365760" cy="36576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38" name="Rectangle 37">
            <a:extLst>
              <a:ext uri="{FF2B5EF4-FFF2-40B4-BE49-F238E27FC236}">
                <a16:creationId xmlns:a16="http://schemas.microsoft.com/office/drawing/2014/main" id="{19D60F70-E0D0-0FCA-E0BF-9E8B9E59721B}"/>
              </a:ext>
            </a:extLst>
          </p:cNvPr>
          <p:cNvSpPr/>
          <p:nvPr/>
        </p:nvSpPr>
        <p:spPr>
          <a:xfrm>
            <a:off x="4274297" y="1601444"/>
            <a:ext cx="365760" cy="365760"/>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t>
            </a:r>
          </a:p>
        </p:txBody>
      </p:sp>
      <p:sp>
        <p:nvSpPr>
          <p:cNvPr id="39" name="Rectangle 38">
            <a:extLst>
              <a:ext uri="{FF2B5EF4-FFF2-40B4-BE49-F238E27FC236}">
                <a16:creationId xmlns:a16="http://schemas.microsoft.com/office/drawing/2014/main" id="{5CA192C1-263F-A98C-0718-472F2EA84F3F}"/>
              </a:ext>
            </a:extLst>
          </p:cNvPr>
          <p:cNvSpPr/>
          <p:nvPr/>
        </p:nvSpPr>
        <p:spPr>
          <a:xfrm>
            <a:off x="4643741" y="1601444"/>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40" name="Rectangle 39">
            <a:extLst>
              <a:ext uri="{FF2B5EF4-FFF2-40B4-BE49-F238E27FC236}">
                <a16:creationId xmlns:a16="http://schemas.microsoft.com/office/drawing/2014/main" id="{78484B2A-6735-C695-63E3-1BA4C809FCAF}"/>
              </a:ext>
            </a:extLst>
          </p:cNvPr>
          <p:cNvSpPr/>
          <p:nvPr/>
        </p:nvSpPr>
        <p:spPr>
          <a:xfrm>
            <a:off x="5005817" y="1601444"/>
            <a:ext cx="365760" cy="365760"/>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t>
            </a:r>
          </a:p>
        </p:txBody>
      </p:sp>
      <p:sp>
        <p:nvSpPr>
          <p:cNvPr id="41" name="Rectangle 40">
            <a:extLst>
              <a:ext uri="{FF2B5EF4-FFF2-40B4-BE49-F238E27FC236}">
                <a16:creationId xmlns:a16="http://schemas.microsoft.com/office/drawing/2014/main" id="{0F8164C1-8CF6-55BF-2F3A-216A2A0BB2DB}"/>
              </a:ext>
            </a:extLst>
          </p:cNvPr>
          <p:cNvSpPr/>
          <p:nvPr/>
        </p:nvSpPr>
        <p:spPr>
          <a:xfrm>
            <a:off x="5375991" y="1601444"/>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42" name="Rectangle 41">
            <a:extLst>
              <a:ext uri="{FF2B5EF4-FFF2-40B4-BE49-F238E27FC236}">
                <a16:creationId xmlns:a16="http://schemas.microsoft.com/office/drawing/2014/main" id="{1B19AEE5-8EF7-8675-5B7B-E2E463A01DD4}"/>
              </a:ext>
            </a:extLst>
          </p:cNvPr>
          <p:cNvSpPr/>
          <p:nvPr/>
        </p:nvSpPr>
        <p:spPr>
          <a:xfrm>
            <a:off x="5745435" y="1601444"/>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43" name="Rectangle 42">
            <a:extLst>
              <a:ext uri="{FF2B5EF4-FFF2-40B4-BE49-F238E27FC236}">
                <a16:creationId xmlns:a16="http://schemas.microsoft.com/office/drawing/2014/main" id="{6CA2FB02-D161-D1A5-1C73-4A86F2FABA85}"/>
              </a:ext>
            </a:extLst>
          </p:cNvPr>
          <p:cNvSpPr/>
          <p:nvPr/>
        </p:nvSpPr>
        <p:spPr>
          <a:xfrm>
            <a:off x="6111195" y="1601444"/>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Tree>
    <p:extLst>
      <p:ext uri="{BB962C8B-B14F-4D97-AF65-F5344CB8AC3E}">
        <p14:creationId xmlns:p14="http://schemas.microsoft.com/office/powerpoint/2010/main" val="2276908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FF289A-A547-5168-A0B6-016FEA8C2F7D}"/>
              </a:ext>
            </a:extLst>
          </p:cNvPr>
          <p:cNvSpPr/>
          <p:nvPr/>
        </p:nvSpPr>
        <p:spPr>
          <a:xfrm>
            <a:off x="0" y="6339662"/>
            <a:ext cx="9144000" cy="510364"/>
          </a:xfrm>
          <a:prstGeom prst="rect">
            <a:avLst/>
          </a:prstGeom>
          <a:solidFill>
            <a:srgbClr val="BA0C2F"/>
          </a:solidFill>
          <a:ln>
            <a:solidFill>
              <a:srgbClr val="BA0C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BA0C2F"/>
              </a:solidFill>
            </a:endParaRPr>
          </a:p>
        </p:txBody>
      </p:sp>
      <p:sp>
        <p:nvSpPr>
          <p:cNvPr id="22" name="Rectangle 21">
            <a:extLst>
              <a:ext uri="{FF2B5EF4-FFF2-40B4-BE49-F238E27FC236}">
                <a16:creationId xmlns:a16="http://schemas.microsoft.com/office/drawing/2014/main" id="{6E6AF16D-47F9-4748-A10B-D0EF6D460287}"/>
              </a:ext>
            </a:extLst>
          </p:cNvPr>
          <p:cNvSpPr/>
          <p:nvPr/>
        </p:nvSpPr>
        <p:spPr>
          <a:xfrm>
            <a:off x="1361807" y="3549392"/>
            <a:ext cx="6420395" cy="4037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Footer Placeholder 1">
            <a:extLst>
              <a:ext uri="{FF2B5EF4-FFF2-40B4-BE49-F238E27FC236}">
                <a16:creationId xmlns:a16="http://schemas.microsoft.com/office/drawing/2014/main" id="{1631928D-2D8E-40FF-967F-D6E745911A36}"/>
              </a:ext>
            </a:extLst>
          </p:cNvPr>
          <p:cNvSpPr>
            <a:spLocks noGrp="1"/>
          </p:cNvSpPr>
          <p:nvPr>
            <p:ph type="ftr" sz="quarter" idx="11"/>
          </p:nvPr>
        </p:nvSpPr>
        <p:spPr>
          <a:xfrm>
            <a:off x="3024188" y="6428544"/>
            <a:ext cx="3529012" cy="273844"/>
          </a:xfrm>
        </p:spPr>
        <p:txBody>
          <a:bodyPr/>
          <a:lstStyle/>
          <a:p>
            <a:pPr defTabSz="342884">
              <a:buClr>
                <a:srgbClr val="0046AD"/>
              </a:buClr>
              <a:defRPr/>
            </a:pPr>
            <a:r>
              <a:rPr lang="en-US" dirty="0">
                <a:solidFill>
                  <a:schemeClr val="bg1"/>
                </a:solidFill>
                <a:latin typeface="Calibri" panose="020F0502020204030204" pitchFamily="34" charset="0"/>
                <a:cs typeface="Calibri" panose="020F0502020204030204" pitchFamily="34" charset="0"/>
              </a:rPr>
              <a:t>Summer Incubator Workshops  2022, Badolato Luca</a:t>
            </a:r>
          </a:p>
        </p:txBody>
      </p:sp>
      <p:sp>
        <p:nvSpPr>
          <p:cNvPr id="10" name="Title 1">
            <a:extLst>
              <a:ext uri="{FF2B5EF4-FFF2-40B4-BE49-F238E27FC236}">
                <a16:creationId xmlns:a16="http://schemas.microsoft.com/office/drawing/2014/main" id="{D67FBEF7-4B01-42DA-81F5-24CA3B53CCB0}"/>
              </a:ext>
            </a:extLst>
          </p:cNvPr>
          <p:cNvSpPr>
            <a:spLocks noGrp="1"/>
          </p:cNvSpPr>
          <p:nvPr>
            <p:ph type="title"/>
          </p:nvPr>
        </p:nvSpPr>
        <p:spPr>
          <a:xfrm>
            <a:off x="533399" y="826704"/>
            <a:ext cx="8353426" cy="629141"/>
          </a:xfrm>
        </p:spPr>
        <p:txBody>
          <a:bodyPr>
            <a:noAutofit/>
          </a:bodyPr>
          <a:lstStyle/>
          <a:p>
            <a:r>
              <a:rPr lang="en-US" sz="3600" dirty="0">
                <a:solidFill>
                  <a:srgbClr val="C00000"/>
                </a:solidFill>
                <a:latin typeface="Calibri" panose="020F0502020204030204" pitchFamily="34" charset="0"/>
                <a:cs typeface="Calibri" panose="020F0502020204030204" pitchFamily="34" charset="0"/>
              </a:rPr>
              <a:t>Describing the sequences: indicators</a:t>
            </a:r>
          </a:p>
        </p:txBody>
      </p:sp>
      <p:pic>
        <p:nvPicPr>
          <p:cNvPr id="3" name="Picture 2">
            <a:extLst>
              <a:ext uri="{FF2B5EF4-FFF2-40B4-BE49-F238E27FC236}">
                <a16:creationId xmlns:a16="http://schemas.microsoft.com/office/drawing/2014/main" id="{5AC467AE-C53A-065A-F6CA-A0BD2BFF3D2F}"/>
              </a:ext>
            </a:extLst>
          </p:cNvPr>
          <p:cNvPicPr>
            <a:picLocks noChangeAspect="1"/>
          </p:cNvPicPr>
          <p:nvPr/>
        </p:nvPicPr>
        <p:blipFill>
          <a:blip r:embed="rId3"/>
          <a:stretch>
            <a:fillRect/>
          </a:stretch>
        </p:blipFill>
        <p:spPr>
          <a:xfrm>
            <a:off x="270429" y="6326756"/>
            <a:ext cx="2690451" cy="531244"/>
          </a:xfrm>
          <a:prstGeom prst="rect">
            <a:avLst/>
          </a:prstGeom>
        </p:spPr>
      </p:pic>
      <p:sp>
        <p:nvSpPr>
          <p:cNvPr id="11" name="Footer Placeholder 1">
            <a:extLst>
              <a:ext uri="{FF2B5EF4-FFF2-40B4-BE49-F238E27FC236}">
                <a16:creationId xmlns:a16="http://schemas.microsoft.com/office/drawing/2014/main" id="{317CAE7D-6866-7F90-99A9-A5A28DD00838}"/>
              </a:ext>
            </a:extLst>
          </p:cNvPr>
          <p:cNvSpPr txBox="1">
            <a:spLocks/>
          </p:cNvSpPr>
          <p:nvPr/>
        </p:nvSpPr>
        <p:spPr>
          <a:xfrm>
            <a:off x="8447520" y="6446633"/>
            <a:ext cx="373035" cy="273844"/>
          </a:xfrm>
          <a:prstGeom prst="rect">
            <a:avLst/>
          </a:prstGeom>
        </p:spPr>
        <p:txBody>
          <a:bodyPr vert="horz" lIns="68580" tIns="34290" rIns="68580" bIns="34290" rtlCol="0" anchor="ct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884">
              <a:buClr>
                <a:srgbClr val="0046AD"/>
              </a:buClr>
              <a:defRPr/>
            </a:pPr>
            <a:r>
              <a:rPr lang="en-US" sz="900" dirty="0">
                <a:solidFill>
                  <a:schemeClr val="bg1"/>
                </a:solidFill>
                <a:latin typeface="Calibri" panose="020F0502020204030204" pitchFamily="34" charset="0"/>
                <a:cs typeface="Calibri" panose="020F0502020204030204" pitchFamily="34" charset="0"/>
              </a:rPr>
              <a:t>23</a:t>
            </a:r>
            <a:endParaRPr lang="en-US" sz="788" dirty="0">
              <a:solidFill>
                <a:schemeClr val="bg1"/>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42B3F3F6-1025-F5A4-0C66-6051FE388C57}"/>
                  </a:ext>
                </a:extLst>
              </p:cNvPr>
              <p:cNvSpPr txBox="1">
                <a:spLocks/>
              </p:cNvSpPr>
              <p:nvPr/>
            </p:nvSpPr>
            <p:spPr>
              <a:xfrm>
                <a:off x="541199" y="3133280"/>
                <a:ext cx="7809345" cy="3531008"/>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itchFamily="2" charset="2"/>
                  <a:buChar char="Ø"/>
                </a:pPr>
                <a:r>
                  <a:rPr lang="en-US" sz="2400" b="1" dirty="0">
                    <a:latin typeface="Calibri" panose="020F0502020204030204" pitchFamily="34" charset="0"/>
                    <a:cs typeface="Calibri" panose="020F0502020204030204" pitchFamily="34" charset="0"/>
                  </a:rPr>
                  <a:t>Shannon entropy: </a:t>
                </a:r>
                <a:r>
                  <a:rPr lang="en-US" sz="2000" dirty="0">
                    <a:latin typeface="Calibri" panose="020F0502020204030204" pitchFamily="34" charset="0"/>
                    <a:cs typeface="Calibri" panose="020F0502020204030204" pitchFamily="34" charset="0"/>
                  </a:rPr>
                  <a:t>The total time spent in each state characterizes the state distribution within a sequence. The entropy of this distribution can be seen as a measure of the diversity of its states. It can be computed as: </a:t>
                </a:r>
              </a:p>
              <a:p>
                <a:pPr marL="0" indent="0" algn="jus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cs typeface="Calibri" panose="020F0502020204030204" pitchFamily="34" charset="0"/>
                        </a:rPr>
                        <m:t>h</m:t>
                      </m:r>
                      <m:d>
                        <m:dPr>
                          <m:ctrlPr>
                            <a:rPr lang="en-US" sz="2000" b="0" i="1" smtClean="0">
                              <a:latin typeface="Cambria Math" panose="02040503050406030204" pitchFamily="18" charset="0"/>
                              <a:cs typeface="Calibri" panose="020F0502020204030204" pitchFamily="34" charset="0"/>
                            </a:rPr>
                          </m:ctrlPr>
                        </m:dPr>
                        <m:e>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𝜋</m:t>
                              </m:r>
                            </m:e>
                            <m:sub>
                              <m:r>
                                <a:rPr lang="en-US" sz="2000" b="0" i="1" smtClean="0">
                                  <a:latin typeface="Cambria Math" panose="02040503050406030204" pitchFamily="18" charset="0"/>
                                  <a:cs typeface="Calibri" panose="020F0502020204030204" pitchFamily="34" charset="0"/>
                                </a:rPr>
                                <m:t>1</m:t>
                              </m:r>
                            </m:sub>
                          </m:sSub>
                          <m:r>
                            <a:rPr lang="en-US" sz="2000" b="0" i="1" smtClean="0">
                              <a:latin typeface="Cambria Math" panose="02040503050406030204" pitchFamily="18" charset="0"/>
                              <a:cs typeface="Calibri" panose="020F0502020204030204" pitchFamily="34" charset="0"/>
                            </a:rPr>
                            <m:t>, …, </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𝜋</m:t>
                              </m:r>
                            </m:e>
                            <m:sub>
                              <m:r>
                                <a:rPr lang="en-US" sz="2000" b="0" i="1" smtClean="0">
                                  <a:latin typeface="Cambria Math" panose="02040503050406030204" pitchFamily="18" charset="0"/>
                                  <a:cs typeface="Calibri" panose="020F0502020204030204" pitchFamily="34" charset="0"/>
                                </a:rPr>
                                <m:t>𝑎</m:t>
                              </m:r>
                            </m:sub>
                          </m:sSub>
                        </m:e>
                      </m:d>
                      <m:r>
                        <a:rPr lang="en-US" sz="2000" b="0" i="1" smtClean="0">
                          <a:latin typeface="Cambria Math" panose="02040503050406030204" pitchFamily="18" charset="0"/>
                          <a:cs typeface="Calibri" panose="020F0502020204030204" pitchFamily="34" charset="0"/>
                        </a:rPr>
                        <m:t>=−</m:t>
                      </m:r>
                      <m:nary>
                        <m:naryPr>
                          <m:chr m:val="∑"/>
                          <m:ctrlPr>
                            <a:rPr lang="en-US" sz="2000" b="0" i="1" smtClean="0">
                              <a:latin typeface="Cambria Math" panose="02040503050406030204" pitchFamily="18" charset="0"/>
                              <a:cs typeface="Calibri" panose="020F0502020204030204" pitchFamily="34" charset="0"/>
                            </a:rPr>
                          </m:ctrlPr>
                        </m:naryPr>
                        <m:sub>
                          <m:r>
                            <m:rPr>
                              <m:brk m:alnAt="23"/>
                            </m:rPr>
                            <a:rPr lang="en-US" sz="2000" b="0" i="1" smtClean="0">
                              <a:latin typeface="Cambria Math" panose="02040503050406030204" pitchFamily="18" charset="0"/>
                              <a:cs typeface="Calibri" panose="020F0502020204030204" pitchFamily="34" charset="0"/>
                            </a:rPr>
                            <m:t>𝑖</m:t>
                          </m:r>
                          <m:r>
                            <a:rPr lang="en-US" sz="2000" b="0" i="1" smtClean="0">
                              <a:latin typeface="Cambria Math" panose="02040503050406030204" pitchFamily="18" charset="0"/>
                              <a:cs typeface="Calibri" panose="020F0502020204030204" pitchFamily="34" charset="0"/>
                            </a:rPr>
                            <m:t>=1</m:t>
                          </m:r>
                        </m:sub>
                        <m:sup>
                          <m:r>
                            <a:rPr lang="en-US" sz="2000" b="0" i="1" smtClean="0">
                              <a:latin typeface="Cambria Math" panose="02040503050406030204" pitchFamily="18" charset="0"/>
                              <a:cs typeface="Calibri" panose="020F0502020204030204" pitchFamily="34" charset="0"/>
                            </a:rPr>
                            <m:t>𝑎</m:t>
                          </m:r>
                        </m:sup>
                        <m:e>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𝜋</m:t>
                              </m:r>
                            </m:e>
                            <m:sub>
                              <m:r>
                                <a:rPr lang="en-US" sz="2000" b="0" i="1" smtClean="0">
                                  <a:latin typeface="Cambria Math" panose="02040503050406030204" pitchFamily="18" charset="0"/>
                                  <a:cs typeface="Calibri" panose="020F0502020204030204" pitchFamily="34" charset="0"/>
                                </a:rPr>
                                <m:t>𝑖</m:t>
                              </m:r>
                            </m:sub>
                          </m:sSub>
                          <m:func>
                            <m:funcPr>
                              <m:ctrlPr>
                                <a:rPr lang="en-US" sz="2000" b="0" i="1" smtClean="0">
                                  <a:latin typeface="Cambria Math" panose="02040503050406030204" pitchFamily="18" charset="0"/>
                                  <a:cs typeface="Calibri" panose="020F0502020204030204" pitchFamily="34" charset="0"/>
                                </a:rPr>
                              </m:ctrlPr>
                            </m:funcPr>
                            <m:fName>
                              <m:r>
                                <m:rPr>
                                  <m:sty m:val="p"/>
                                </m:rPr>
                                <a:rPr lang="en-US" sz="2000" b="0" i="0" smtClean="0">
                                  <a:latin typeface="Cambria Math" panose="02040503050406030204" pitchFamily="18" charset="0"/>
                                  <a:cs typeface="Calibri" panose="020F0502020204030204" pitchFamily="34" charset="0"/>
                                </a:rPr>
                                <m:t>l</m:t>
                              </m:r>
                              <m:r>
                                <a:rPr lang="en-US" sz="2000" b="0" i="1" smtClean="0">
                                  <a:latin typeface="Cambria Math" panose="02040503050406030204" pitchFamily="18" charset="0"/>
                                  <a:cs typeface="Calibri" panose="020F0502020204030204" pitchFamily="34" charset="0"/>
                                </a:rPr>
                                <m:t>𝑛</m:t>
                              </m:r>
                            </m:fName>
                            <m:e>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𝜋</m:t>
                                  </m:r>
                                </m:e>
                                <m:sub>
                                  <m:r>
                                    <a:rPr lang="en-US" sz="2000" b="0" i="1" smtClean="0">
                                      <a:latin typeface="Cambria Math" panose="02040503050406030204" pitchFamily="18" charset="0"/>
                                      <a:cs typeface="Calibri" panose="020F0502020204030204" pitchFamily="34" charset="0"/>
                                    </a:rPr>
                                    <m:t>𝑖</m:t>
                                  </m:r>
                                </m:sub>
                              </m:sSub>
                            </m:e>
                          </m:func>
                        </m:e>
                      </m:nary>
                    </m:oMath>
                  </m:oMathPara>
                </a14:m>
                <a:endParaRPr lang="en-US" sz="2400" dirty="0">
                  <a:latin typeface="Calibri" panose="020F0502020204030204" pitchFamily="34" charset="0"/>
                  <a:cs typeface="Calibri" panose="020F0502020204030204" pitchFamily="34" charset="0"/>
                </a:endParaRPr>
              </a:p>
              <a:p>
                <a:pPr marL="0" indent="0" algn="just">
                  <a:buNone/>
                </a:pPr>
                <a:r>
                  <a:rPr lang="en-US" sz="2000" dirty="0">
                    <a:latin typeface="Calibri" panose="020F0502020204030204" pitchFamily="34" charset="0"/>
                    <a:cs typeface="Calibri" panose="020F0502020204030204" pitchFamily="34" charset="0"/>
                  </a:rPr>
                  <a:t>where </a:t>
                </a:r>
                <a:r>
                  <a:rPr lang="en-US" sz="2000" i="1" dirty="0">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is the size of the alphabet and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𝜋</m:t>
                        </m:r>
                      </m:e>
                      <m:sub>
                        <m:r>
                          <a:rPr lang="en-US" sz="2000" i="1">
                            <a:latin typeface="Cambria Math" panose="02040503050406030204" pitchFamily="18" charset="0"/>
                            <a:cs typeface="Calibri" panose="020F0502020204030204" pitchFamily="34" charset="0"/>
                          </a:rPr>
                          <m:t>𝑖</m:t>
                        </m:r>
                      </m:sub>
                    </m:sSub>
                  </m:oMath>
                </a14:m>
                <a:r>
                  <a:rPr lang="en-US" sz="2000" dirty="0">
                    <a:latin typeface="Calibri" panose="020F0502020204030204" pitchFamily="34" charset="0"/>
                    <a:cs typeface="Calibri" panose="020F0502020204030204" pitchFamily="34" charset="0"/>
                  </a:rPr>
                  <a:t> is the proportion of the </a:t>
                </a:r>
                <a14:m>
                  <m:oMath xmlns:m="http://schemas.openxmlformats.org/officeDocument/2006/math">
                    <m:sSup>
                      <m:sSupPr>
                        <m:ctrlPr>
                          <a:rPr lang="en-US" sz="2000" b="0" i="1" smtClean="0">
                            <a:latin typeface="Cambria Math" panose="02040503050406030204" pitchFamily="18" charset="0"/>
                            <a:cs typeface="Calibri" panose="020F0502020204030204" pitchFamily="34" charset="0"/>
                          </a:rPr>
                        </m:ctrlPr>
                      </m:sSupPr>
                      <m:e>
                        <m:r>
                          <a:rPr lang="en-US" sz="2000" b="0" i="1" smtClean="0">
                            <a:latin typeface="Cambria Math" panose="02040503050406030204" pitchFamily="18" charset="0"/>
                            <a:cs typeface="Calibri" panose="020F0502020204030204" pitchFamily="34" charset="0"/>
                          </a:rPr>
                          <m:t>𝑖</m:t>
                        </m:r>
                      </m:e>
                      <m:sup>
                        <m:r>
                          <a:rPr lang="en-US" sz="2000" b="0" i="1" smtClean="0">
                            <a:latin typeface="Cambria Math" panose="02040503050406030204" pitchFamily="18" charset="0"/>
                            <a:cs typeface="Calibri" panose="020F0502020204030204" pitchFamily="34" charset="0"/>
                          </a:rPr>
                          <m:t>𝑡h</m:t>
                        </m:r>
                      </m:sup>
                    </m:sSup>
                  </m:oMath>
                </a14:m>
                <a:r>
                  <a:rPr lang="en-US" sz="2000" dirty="0">
                    <a:latin typeface="Calibri" panose="020F0502020204030204" pitchFamily="34" charset="0"/>
                    <a:cs typeface="Calibri" panose="020F0502020204030204" pitchFamily="34" charset="0"/>
                  </a:rPr>
                  <a:t> state in the sequence. If the state remains the same during the whole sequence, the entropy equals 0, while the maximum entropy is reached when the same time is spent inside the sequence in each possible element of the alphabet. </a:t>
                </a:r>
              </a:p>
              <a:p>
                <a:pPr marL="0" indent="0" algn="just">
                  <a:buNone/>
                </a:pPr>
                <a:r>
                  <a:rPr lang="en-US" sz="2000" dirty="0">
                    <a:latin typeface="Calibri" panose="020F0502020204030204" pitchFamily="34" charset="0"/>
                    <a:cs typeface="Calibri" panose="020F0502020204030204" pitchFamily="34" charset="0"/>
                  </a:rPr>
                  <a:t>e.g. Sequence x: - (0.66*ln0.66 + 0.16*ln0.16 + 0.16*ln0.16) = 0.86</a:t>
                </a:r>
              </a:p>
            </p:txBody>
          </p:sp>
        </mc:Choice>
        <mc:Fallback xmlns="">
          <p:sp>
            <p:nvSpPr>
              <p:cNvPr id="5" name="Text Placeholder 4">
                <a:extLst>
                  <a:ext uri="{FF2B5EF4-FFF2-40B4-BE49-F238E27FC236}">
                    <a16:creationId xmlns:a16="http://schemas.microsoft.com/office/drawing/2014/main" id="{42B3F3F6-1025-F5A4-0C66-6051FE388C57}"/>
                  </a:ext>
                </a:extLst>
              </p:cNvPr>
              <p:cNvSpPr txBox="1">
                <a:spLocks noRot="1" noChangeAspect="1" noMove="1" noResize="1" noEditPoints="1" noAdjustHandles="1" noChangeArrowheads="1" noChangeShapeType="1" noTextEdit="1"/>
              </p:cNvSpPr>
              <p:nvPr/>
            </p:nvSpPr>
            <p:spPr>
              <a:xfrm>
                <a:off x="541199" y="3133280"/>
                <a:ext cx="7809345" cy="3531008"/>
              </a:xfrm>
              <a:prstGeom prst="rect">
                <a:avLst/>
              </a:prstGeom>
              <a:blipFill>
                <a:blip r:embed="rId4"/>
                <a:stretch>
                  <a:fillRect l="-859" t="-2245" r="-703"/>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CC8158F9-6E08-431D-E944-7D431A060E90}"/>
              </a:ext>
            </a:extLst>
          </p:cNvPr>
          <p:cNvSpPr txBox="1"/>
          <p:nvPr/>
        </p:nvSpPr>
        <p:spPr>
          <a:xfrm>
            <a:off x="3670576" y="1903962"/>
            <a:ext cx="1279798" cy="381477"/>
          </a:xfrm>
          <a:prstGeom prst="rect">
            <a:avLst/>
          </a:prstGeom>
          <a:noFill/>
        </p:spPr>
        <p:txBody>
          <a:bodyPr wrap="square" rtlCol="0">
            <a:spAutoFit/>
          </a:bodyPr>
          <a:lstStyle/>
          <a:p>
            <a:r>
              <a:rPr lang="en-US" dirty="0"/>
              <a:t>Sequence </a:t>
            </a:r>
            <a:r>
              <a:rPr lang="en-US" i="1" dirty="0"/>
              <a:t>x</a:t>
            </a:r>
          </a:p>
        </p:txBody>
      </p:sp>
      <p:sp>
        <p:nvSpPr>
          <p:cNvPr id="13" name="TextBox 12">
            <a:extLst>
              <a:ext uri="{FF2B5EF4-FFF2-40B4-BE49-F238E27FC236}">
                <a16:creationId xmlns:a16="http://schemas.microsoft.com/office/drawing/2014/main" id="{AE16EF92-5896-B937-46C7-3D12C9BF2C89}"/>
              </a:ext>
            </a:extLst>
          </p:cNvPr>
          <p:cNvSpPr txBox="1"/>
          <p:nvPr/>
        </p:nvSpPr>
        <p:spPr>
          <a:xfrm>
            <a:off x="3696848" y="2742946"/>
            <a:ext cx="1279798" cy="381477"/>
          </a:xfrm>
          <a:prstGeom prst="rect">
            <a:avLst/>
          </a:prstGeom>
          <a:noFill/>
        </p:spPr>
        <p:txBody>
          <a:bodyPr wrap="square" rtlCol="0">
            <a:spAutoFit/>
          </a:bodyPr>
          <a:lstStyle/>
          <a:p>
            <a:r>
              <a:rPr lang="en-US" dirty="0"/>
              <a:t>Sequence </a:t>
            </a:r>
            <a:r>
              <a:rPr lang="en-US" i="1" dirty="0"/>
              <a:t>y</a:t>
            </a:r>
          </a:p>
        </p:txBody>
      </p:sp>
      <p:sp>
        <p:nvSpPr>
          <p:cNvPr id="15" name="Rectangle 14">
            <a:extLst>
              <a:ext uri="{FF2B5EF4-FFF2-40B4-BE49-F238E27FC236}">
                <a16:creationId xmlns:a16="http://schemas.microsoft.com/office/drawing/2014/main" id="{2EB44DC0-0BAA-DB5C-F478-6BC9B63F488C}"/>
              </a:ext>
            </a:extLst>
          </p:cNvPr>
          <p:cNvSpPr/>
          <p:nvPr/>
        </p:nvSpPr>
        <p:spPr>
          <a:xfrm>
            <a:off x="2059912" y="2436020"/>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16" name="Rectangle 15">
            <a:extLst>
              <a:ext uri="{FF2B5EF4-FFF2-40B4-BE49-F238E27FC236}">
                <a16:creationId xmlns:a16="http://schemas.microsoft.com/office/drawing/2014/main" id="{0DE9F30C-BF7B-01F8-07FA-53C9091E232C}"/>
              </a:ext>
            </a:extLst>
          </p:cNvPr>
          <p:cNvSpPr/>
          <p:nvPr/>
        </p:nvSpPr>
        <p:spPr>
          <a:xfrm>
            <a:off x="2427144" y="2436020"/>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17" name="Rectangle 16">
            <a:extLst>
              <a:ext uri="{FF2B5EF4-FFF2-40B4-BE49-F238E27FC236}">
                <a16:creationId xmlns:a16="http://schemas.microsoft.com/office/drawing/2014/main" id="{07BFC98A-FE02-D21F-5957-E6C01D2E1120}"/>
              </a:ext>
            </a:extLst>
          </p:cNvPr>
          <p:cNvSpPr/>
          <p:nvPr/>
        </p:nvSpPr>
        <p:spPr>
          <a:xfrm>
            <a:off x="2794376" y="2436020"/>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23" name="Rectangle 22">
            <a:extLst>
              <a:ext uri="{FF2B5EF4-FFF2-40B4-BE49-F238E27FC236}">
                <a16:creationId xmlns:a16="http://schemas.microsoft.com/office/drawing/2014/main" id="{A95E7870-164A-DEA2-1449-8212F1272E57}"/>
              </a:ext>
            </a:extLst>
          </p:cNvPr>
          <p:cNvSpPr/>
          <p:nvPr/>
        </p:nvSpPr>
        <p:spPr>
          <a:xfrm>
            <a:off x="3161608" y="2436020"/>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24" name="Rectangle 23">
            <a:extLst>
              <a:ext uri="{FF2B5EF4-FFF2-40B4-BE49-F238E27FC236}">
                <a16:creationId xmlns:a16="http://schemas.microsoft.com/office/drawing/2014/main" id="{6B5DB6EC-55BF-38AB-709F-58558B2AA7E3}"/>
              </a:ext>
            </a:extLst>
          </p:cNvPr>
          <p:cNvSpPr/>
          <p:nvPr/>
        </p:nvSpPr>
        <p:spPr>
          <a:xfrm>
            <a:off x="3528840" y="2436020"/>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25" name="Rectangle 24">
            <a:extLst>
              <a:ext uri="{FF2B5EF4-FFF2-40B4-BE49-F238E27FC236}">
                <a16:creationId xmlns:a16="http://schemas.microsoft.com/office/drawing/2014/main" id="{82C10F59-4090-0352-5D52-442C90E9669D}"/>
              </a:ext>
            </a:extLst>
          </p:cNvPr>
          <p:cNvSpPr/>
          <p:nvPr/>
        </p:nvSpPr>
        <p:spPr>
          <a:xfrm>
            <a:off x="3896072" y="2436020"/>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26" name="Rectangle 25">
            <a:extLst>
              <a:ext uri="{FF2B5EF4-FFF2-40B4-BE49-F238E27FC236}">
                <a16:creationId xmlns:a16="http://schemas.microsoft.com/office/drawing/2014/main" id="{80F7AED9-9E49-6564-2F58-C66D986DD965}"/>
              </a:ext>
            </a:extLst>
          </p:cNvPr>
          <p:cNvSpPr/>
          <p:nvPr/>
        </p:nvSpPr>
        <p:spPr>
          <a:xfrm>
            <a:off x="4263304" y="2436020"/>
            <a:ext cx="365760" cy="36576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27" name="Rectangle 26">
            <a:extLst>
              <a:ext uri="{FF2B5EF4-FFF2-40B4-BE49-F238E27FC236}">
                <a16:creationId xmlns:a16="http://schemas.microsoft.com/office/drawing/2014/main" id="{0DAD1CB4-8D1E-11BF-323E-6BCEC2095133}"/>
              </a:ext>
            </a:extLst>
          </p:cNvPr>
          <p:cNvSpPr/>
          <p:nvPr/>
        </p:nvSpPr>
        <p:spPr>
          <a:xfrm>
            <a:off x="5365000" y="2436020"/>
            <a:ext cx="365760" cy="36576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28" name="Rectangle 27">
            <a:extLst>
              <a:ext uri="{FF2B5EF4-FFF2-40B4-BE49-F238E27FC236}">
                <a16:creationId xmlns:a16="http://schemas.microsoft.com/office/drawing/2014/main" id="{8A7F5F61-0180-EBEB-7A6B-24013D3311B4}"/>
              </a:ext>
            </a:extLst>
          </p:cNvPr>
          <p:cNvSpPr/>
          <p:nvPr/>
        </p:nvSpPr>
        <p:spPr>
          <a:xfrm>
            <a:off x="4630536" y="2436020"/>
            <a:ext cx="365760" cy="36576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29" name="Rectangle 28">
            <a:extLst>
              <a:ext uri="{FF2B5EF4-FFF2-40B4-BE49-F238E27FC236}">
                <a16:creationId xmlns:a16="http://schemas.microsoft.com/office/drawing/2014/main" id="{F5075837-A950-F3E6-8481-7569379C9EAD}"/>
              </a:ext>
            </a:extLst>
          </p:cNvPr>
          <p:cNvSpPr/>
          <p:nvPr/>
        </p:nvSpPr>
        <p:spPr>
          <a:xfrm>
            <a:off x="4997768" y="2436020"/>
            <a:ext cx="365760" cy="36576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30" name="Rectangle 29">
            <a:extLst>
              <a:ext uri="{FF2B5EF4-FFF2-40B4-BE49-F238E27FC236}">
                <a16:creationId xmlns:a16="http://schemas.microsoft.com/office/drawing/2014/main" id="{16A2B532-39AB-0F0C-E237-A6A1D0D311EE}"/>
              </a:ext>
            </a:extLst>
          </p:cNvPr>
          <p:cNvSpPr/>
          <p:nvPr/>
        </p:nvSpPr>
        <p:spPr>
          <a:xfrm>
            <a:off x="5730760" y="2436020"/>
            <a:ext cx="365760" cy="36576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31" name="Rectangle 30">
            <a:extLst>
              <a:ext uri="{FF2B5EF4-FFF2-40B4-BE49-F238E27FC236}">
                <a16:creationId xmlns:a16="http://schemas.microsoft.com/office/drawing/2014/main" id="{0E02B460-6C41-8940-2EB5-B277EC50DFBE}"/>
              </a:ext>
            </a:extLst>
          </p:cNvPr>
          <p:cNvSpPr/>
          <p:nvPr/>
        </p:nvSpPr>
        <p:spPr>
          <a:xfrm>
            <a:off x="6097996" y="2436020"/>
            <a:ext cx="365760" cy="36576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32" name="Rectangle 31">
            <a:extLst>
              <a:ext uri="{FF2B5EF4-FFF2-40B4-BE49-F238E27FC236}">
                <a16:creationId xmlns:a16="http://schemas.microsoft.com/office/drawing/2014/main" id="{C63EBDD8-C663-C55B-BCBA-377B4AD743A4}"/>
              </a:ext>
            </a:extLst>
          </p:cNvPr>
          <p:cNvSpPr/>
          <p:nvPr/>
        </p:nvSpPr>
        <p:spPr>
          <a:xfrm>
            <a:off x="2071639" y="1601444"/>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33" name="Rectangle 32">
            <a:extLst>
              <a:ext uri="{FF2B5EF4-FFF2-40B4-BE49-F238E27FC236}">
                <a16:creationId xmlns:a16="http://schemas.microsoft.com/office/drawing/2014/main" id="{C497C1A6-A766-39F8-9E73-C118F1EFE3DD}"/>
              </a:ext>
            </a:extLst>
          </p:cNvPr>
          <p:cNvSpPr/>
          <p:nvPr/>
        </p:nvSpPr>
        <p:spPr>
          <a:xfrm>
            <a:off x="2441083" y="1601444"/>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34" name="Rectangle 33">
            <a:extLst>
              <a:ext uri="{FF2B5EF4-FFF2-40B4-BE49-F238E27FC236}">
                <a16:creationId xmlns:a16="http://schemas.microsoft.com/office/drawing/2014/main" id="{9CE87F69-548D-8584-395B-A2A7E3542C7E}"/>
              </a:ext>
            </a:extLst>
          </p:cNvPr>
          <p:cNvSpPr/>
          <p:nvPr/>
        </p:nvSpPr>
        <p:spPr>
          <a:xfrm>
            <a:off x="2803159" y="1601444"/>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35" name="Rectangle 34">
            <a:extLst>
              <a:ext uri="{FF2B5EF4-FFF2-40B4-BE49-F238E27FC236}">
                <a16:creationId xmlns:a16="http://schemas.microsoft.com/office/drawing/2014/main" id="{4C4AC28F-F992-D5B0-10B1-F96F6EA66ECE}"/>
              </a:ext>
            </a:extLst>
          </p:cNvPr>
          <p:cNvSpPr/>
          <p:nvPr/>
        </p:nvSpPr>
        <p:spPr>
          <a:xfrm>
            <a:off x="3173333" y="1601444"/>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36" name="Rectangle 35">
            <a:extLst>
              <a:ext uri="{FF2B5EF4-FFF2-40B4-BE49-F238E27FC236}">
                <a16:creationId xmlns:a16="http://schemas.microsoft.com/office/drawing/2014/main" id="{B60833DB-0617-6C1D-B12C-122F78B4B434}"/>
              </a:ext>
            </a:extLst>
          </p:cNvPr>
          <p:cNvSpPr/>
          <p:nvPr/>
        </p:nvSpPr>
        <p:spPr>
          <a:xfrm>
            <a:off x="3542777" y="1601444"/>
            <a:ext cx="365760" cy="36576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37" name="Rectangle 36">
            <a:extLst>
              <a:ext uri="{FF2B5EF4-FFF2-40B4-BE49-F238E27FC236}">
                <a16:creationId xmlns:a16="http://schemas.microsoft.com/office/drawing/2014/main" id="{AD62D720-9E0D-CC8B-47D1-3CF32FE2744B}"/>
              </a:ext>
            </a:extLst>
          </p:cNvPr>
          <p:cNvSpPr/>
          <p:nvPr/>
        </p:nvSpPr>
        <p:spPr>
          <a:xfrm>
            <a:off x="3908537" y="1601444"/>
            <a:ext cx="365760" cy="36576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38" name="Rectangle 37">
            <a:extLst>
              <a:ext uri="{FF2B5EF4-FFF2-40B4-BE49-F238E27FC236}">
                <a16:creationId xmlns:a16="http://schemas.microsoft.com/office/drawing/2014/main" id="{19D60F70-E0D0-0FCA-E0BF-9E8B9E59721B}"/>
              </a:ext>
            </a:extLst>
          </p:cNvPr>
          <p:cNvSpPr/>
          <p:nvPr/>
        </p:nvSpPr>
        <p:spPr>
          <a:xfrm>
            <a:off x="4274297" y="1601444"/>
            <a:ext cx="365760" cy="365760"/>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t>
            </a:r>
          </a:p>
        </p:txBody>
      </p:sp>
      <p:sp>
        <p:nvSpPr>
          <p:cNvPr id="39" name="Rectangle 38">
            <a:extLst>
              <a:ext uri="{FF2B5EF4-FFF2-40B4-BE49-F238E27FC236}">
                <a16:creationId xmlns:a16="http://schemas.microsoft.com/office/drawing/2014/main" id="{5CA192C1-263F-A98C-0718-472F2EA84F3F}"/>
              </a:ext>
            </a:extLst>
          </p:cNvPr>
          <p:cNvSpPr/>
          <p:nvPr/>
        </p:nvSpPr>
        <p:spPr>
          <a:xfrm>
            <a:off x="4643741" y="1601444"/>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40" name="Rectangle 39">
            <a:extLst>
              <a:ext uri="{FF2B5EF4-FFF2-40B4-BE49-F238E27FC236}">
                <a16:creationId xmlns:a16="http://schemas.microsoft.com/office/drawing/2014/main" id="{78484B2A-6735-C695-63E3-1BA4C809FCAF}"/>
              </a:ext>
            </a:extLst>
          </p:cNvPr>
          <p:cNvSpPr/>
          <p:nvPr/>
        </p:nvSpPr>
        <p:spPr>
          <a:xfrm>
            <a:off x="5005817" y="1601444"/>
            <a:ext cx="365760" cy="365760"/>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t>
            </a:r>
          </a:p>
        </p:txBody>
      </p:sp>
      <p:sp>
        <p:nvSpPr>
          <p:cNvPr id="41" name="Rectangle 40">
            <a:extLst>
              <a:ext uri="{FF2B5EF4-FFF2-40B4-BE49-F238E27FC236}">
                <a16:creationId xmlns:a16="http://schemas.microsoft.com/office/drawing/2014/main" id="{0F8164C1-8CF6-55BF-2F3A-216A2A0BB2DB}"/>
              </a:ext>
            </a:extLst>
          </p:cNvPr>
          <p:cNvSpPr/>
          <p:nvPr/>
        </p:nvSpPr>
        <p:spPr>
          <a:xfrm>
            <a:off x="5375991" y="1601444"/>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42" name="Rectangle 41">
            <a:extLst>
              <a:ext uri="{FF2B5EF4-FFF2-40B4-BE49-F238E27FC236}">
                <a16:creationId xmlns:a16="http://schemas.microsoft.com/office/drawing/2014/main" id="{1B19AEE5-8EF7-8675-5B7B-E2E463A01DD4}"/>
              </a:ext>
            </a:extLst>
          </p:cNvPr>
          <p:cNvSpPr/>
          <p:nvPr/>
        </p:nvSpPr>
        <p:spPr>
          <a:xfrm>
            <a:off x="5745435" y="1601444"/>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43" name="Rectangle 42">
            <a:extLst>
              <a:ext uri="{FF2B5EF4-FFF2-40B4-BE49-F238E27FC236}">
                <a16:creationId xmlns:a16="http://schemas.microsoft.com/office/drawing/2014/main" id="{6CA2FB02-D161-D1A5-1C73-4A86F2FABA85}"/>
              </a:ext>
            </a:extLst>
          </p:cNvPr>
          <p:cNvSpPr/>
          <p:nvPr/>
        </p:nvSpPr>
        <p:spPr>
          <a:xfrm>
            <a:off x="6111195" y="1601444"/>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Tree>
    <p:extLst>
      <p:ext uri="{BB962C8B-B14F-4D97-AF65-F5344CB8AC3E}">
        <p14:creationId xmlns:p14="http://schemas.microsoft.com/office/powerpoint/2010/main" val="215940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FF289A-A547-5168-A0B6-016FEA8C2F7D}"/>
              </a:ext>
            </a:extLst>
          </p:cNvPr>
          <p:cNvSpPr/>
          <p:nvPr/>
        </p:nvSpPr>
        <p:spPr>
          <a:xfrm>
            <a:off x="0" y="6339662"/>
            <a:ext cx="9144000" cy="510364"/>
          </a:xfrm>
          <a:prstGeom prst="rect">
            <a:avLst/>
          </a:prstGeom>
          <a:solidFill>
            <a:srgbClr val="BA0C2F"/>
          </a:solidFill>
          <a:ln>
            <a:solidFill>
              <a:srgbClr val="BA0C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BA0C2F"/>
              </a:solidFill>
            </a:endParaRPr>
          </a:p>
        </p:txBody>
      </p:sp>
      <p:sp>
        <p:nvSpPr>
          <p:cNvPr id="22" name="Rectangle 21">
            <a:extLst>
              <a:ext uri="{FF2B5EF4-FFF2-40B4-BE49-F238E27FC236}">
                <a16:creationId xmlns:a16="http://schemas.microsoft.com/office/drawing/2014/main" id="{6E6AF16D-47F9-4748-A10B-D0EF6D460287}"/>
              </a:ext>
            </a:extLst>
          </p:cNvPr>
          <p:cNvSpPr/>
          <p:nvPr/>
        </p:nvSpPr>
        <p:spPr>
          <a:xfrm>
            <a:off x="1361807" y="3549392"/>
            <a:ext cx="6420395" cy="4037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Footer Placeholder 1">
            <a:extLst>
              <a:ext uri="{FF2B5EF4-FFF2-40B4-BE49-F238E27FC236}">
                <a16:creationId xmlns:a16="http://schemas.microsoft.com/office/drawing/2014/main" id="{1631928D-2D8E-40FF-967F-D6E745911A36}"/>
              </a:ext>
            </a:extLst>
          </p:cNvPr>
          <p:cNvSpPr>
            <a:spLocks noGrp="1"/>
          </p:cNvSpPr>
          <p:nvPr>
            <p:ph type="ftr" sz="quarter" idx="11"/>
          </p:nvPr>
        </p:nvSpPr>
        <p:spPr>
          <a:xfrm>
            <a:off x="3024188" y="6428544"/>
            <a:ext cx="3529012" cy="273844"/>
          </a:xfrm>
        </p:spPr>
        <p:txBody>
          <a:bodyPr/>
          <a:lstStyle/>
          <a:p>
            <a:pPr defTabSz="342884">
              <a:buClr>
                <a:srgbClr val="0046AD"/>
              </a:buClr>
              <a:defRPr/>
            </a:pPr>
            <a:r>
              <a:rPr lang="en-US" dirty="0">
                <a:solidFill>
                  <a:schemeClr val="bg1"/>
                </a:solidFill>
                <a:latin typeface="Calibri" panose="020F0502020204030204" pitchFamily="34" charset="0"/>
                <a:cs typeface="Calibri" panose="020F0502020204030204" pitchFamily="34" charset="0"/>
              </a:rPr>
              <a:t>Summer Incubator Workshops  2022, Badolato Luca</a:t>
            </a:r>
          </a:p>
        </p:txBody>
      </p:sp>
      <p:sp>
        <p:nvSpPr>
          <p:cNvPr id="10" name="Title 1">
            <a:extLst>
              <a:ext uri="{FF2B5EF4-FFF2-40B4-BE49-F238E27FC236}">
                <a16:creationId xmlns:a16="http://schemas.microsoft.com/office/drawing/2014/main" id="{D67FBEF7-4B01-42DA-81F5-24CA3B53CCB0}"/>
              </a:ext>
            </a:extLst>
          </p:cNvPr>
          <p:cNvSpPr>
            <a:spLocks noGrp="1"/>
          </p:cNvSpPr>
          <p:nvPr>
            <p:ph type="title"/>
          </p:nvPr>
        </p:nvSpPr>
        <p:spPr>
          <a:xfrm>
            <a:off x="533399" y="826704"/>
            <a:ext cx="8353426" cy="629141"/>
          </a:xfrm>
        </p:spPr>
        <p:txBody>
          <a:bodyPr>
            <a:noAutofit/>
          </a:bodyPr>
          <a:lstStyle/>
          <a:p>
            <a:r>
              <a:rPr lang="en-US" sz="3600" dirty="0">
                <a:solidFill>
                  <a:srgbClr val="C00000"/>
                </a:solidFill>
                <a:latin typeface="Calibri" panose="020F0502020204030204" pitchFamily="34" charset="0"/>
                <a:cs typeface="Calibri" panose="020F0502020204030204" pitchFamily="34" charset="0"/>
              </a:rPr>
              <a:t>Describing the sequences: indicators</a:t>
            </a:r>
          </a:p>
        </p:txBody>
      </p:sp>
      <p:pic>
        <p:nvPicPr>
          <p:cNvPr id="3" name="Picture 2">
            <a:extLst>
              <a:ext uri="{FF2B5EF4-FFF2-40B4-BE49-F238E27FC236}">
                <a16:creationId xmlns:a16="http://schemas.microsoft.com/office/drawing/2014/main" id="{5AC467AE-C53A-065A-F6CA-A0BD2BFF3D2F}"/>
              </a:ext>
            </a:extLst>
          </p:cNvPr>
          <p:cNvPicPr>
            <a:picLocks noChangeAspect="1"/>
          </p:cNvPicPr>
          <p:nvPr/>
        </p:nvPicPr>
        <p:blipFill>
          <a:blip r:embed="rId3"/>
          <a:stretch>
            <a:fillRect/>
          </a:stretch>
        </p:blipFill>
        <p:spPr>
          <a:xfrm>
            <a:off x="270429" y="6326756"/>
            <a:ext cx="2690451" cy="531244"/>
          </a:xfrm>
          <a:prstGeom prst="rect">
            <a:avLst/>
          </a:prstGeom>
        </p:spPr>
      </p:pic>
      <p:sp>
        <p:nvSpPr>
          <p:cNvPr id="11" name="Footer Placeholder 1">
            <a:extLst>
              <a:ext uri="{FF2B5EF4-FFF2-40B4-BE49-F238E27FC236}">
                <a16:creationId xmlns:a16="http://schemas.microsoft.com/office/drawing/2014/main" id="{317CAE7D-6866-7F90-99A9-A5A28DD00838}"/>
              </a:ext>
            </a:extLst>
          </p:cNvPr>
          <p:cNvSpPr txBox="1">
            <a:spLocks/>
          </p:cNvSpPr>
          <p:nvPr/>
        </p:nvSpPr>
        <p:spPr>
          <a:xfrm>
            <a:off x="8447520" y="6446633"/>
            <a:ext cx="373035" cy="273844"/>
          </a:xfrm>
          <a:prstGeom prst="rect">
            <a:avLst/>
          </a:prstGeom>
        </p:spPr>
        <p:txBody>
          <a:bodyPr vert="horz" lIns="68580" tIns="34290" rIns="68580" bIns="34290" rtlCol="0" anchor="ct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884">
              <a:buClr>
                <a:srgbClr val="0046AD"/>
              </a:buClr>
              <a:defRPr/>
            </a:pPr>
            <a:r>
              <a:rPr lang="en-US" sz="900" dirty="0">
                <a:solidFill>
                  <a:schemeClr val="bg1"/>
                </a:solidFill>
                <a:latin typeface="Calibri" panose="020F0502020204030204" pitchFamily="34" charset="0"/>
                <a:cs typeface="Calibri" panose="020F0502020204030204" pitchFamily="34" charset="0"/>
              </a:rPr>
              <a:t>24</a:t>
            </a:r>
            <a:endParaRPr lang="en-US" sz="788" dirty="0">
              <a:solidFill>
                <a:schemeClr val="bg1"/>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42B3F3F6-1025-F5A4-0C66-6051FE388C57}"/>
                  </a:ext>
                </a:extLst>
              </p:cNvPr>
              <p:cNvSpPr txBox="1">
                <a:spLocks/>
              </p:cNvSpPr>
              <p:nvPr/>
            </p:nvSpPr>
            <p:spPr>
              <a:xfrm>
                <a:off x="541199" y="3171380"/>
                <a:ext cx="7809345" cy="3168281"/>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itchFamily="2" charset="2"/>
                  <a:buChar char="Ø"/>
                </a:pPr>
                <a:r>
                  <a:rPr lang="en-US" sz="2400" b="1" dirty="0">
                    <a:latin typeface="Calibri" panose="020F0502020204030204" pitchFamily="34" charset="0"/>
                    <a:cs typeface="Calibri" panose="020F0502020204030204" pitchFamily="34" charset="0"/>
                  </a:rPr>
                  <a:t>Turbulence: </a:t>
                </a:r>
                <a:r>
                  <a:rPr lang="en-US" sz="2000" dirty="0">
                    <a:latin typeface="Calibri" panose="020F0502020204030204" pitchFamily="34" charset="0"/>
                    <a:cs typeface="Calibri" panose="020F0502020204030204" pitchFamily="34" charset="0"/>
                  </a:rPr>
                  <a:t>Composite measure that accounts for the number </a:t>
                </a:r>
                <a14:m>
                  <m:oMath xmlns:m="http://schemas.openxmlformats.org/officeDocument/2006/math">
                    <m:r>
                      <a:rPr lang="en-US" sz="2000" b="0" i="1" smtClean="0">
                        <a:latin typeface="Cambria Math" panose="02040503050406030204" pitchFamily="18" charset="0"/>
                        <a:cs typeface="Calibri" panose="020F0502020204030204" pitchFamily="34" charset="0"/>
                      </a:rPr>
                      <m:t>𝜙</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𝑥</m:t>
                    </m:r>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of distinct subsequences and the variance </a:t>
                </a:r>
                <a14:m>
                  <m:oMath xmlns:m="http://schemas.openxmlformats.org/officeDocument/2006/math">
                    <m:sSubSup>
                      <m:sSubSupPr>
                        <m:ctrlPr>
                          <a:rPr lang="en-US" sz="2000" b="0" i="1" smtClean="0">
                            <a:latin typeface="Cambria Math" panose="02040503050406030204" pitchFamily="18" charset="0"/>
                            <a:cs typeface="Calibri" panose="020F0502020204030204" pitchFamily="34" charset="0"/>
                          </a:rPr>
                        </m:ctrlPr>
                      </m:sSubSupPr>
                      <m:e>
                        <m:r>
                          <a:rPr lang="en-US" sz="2000" b="0" i="1" smtClean="0">
                            <a:latin typeface="Cambria Math" panose="02040503050406030204" pitchFamily="18" charset="0"/>
                            <a:cs typeface="Calibri" panose="020F0502020204030204" pitchFamily="34" charset="0"/>
                          </a:rPr>
                          <m:t>𝑠</m:t>
                        </m:r>
                      </m:e>
                      <m:sub>
                        <m:r>
                          <a:rPr lang="en-US" sz="2000" b="0" i="1" smtClean="0">
                            <a:latin typeface="Cambria Math" panose="02040503050406030204" pitchFamily="18" charset="0"/>
                            <a:cs typeface="Calibri" panose="020F0502020204030204" pitchFamily="34" charset="0"/>
                          </a:rPr>
                          <m:t>𝑡</m:t>
                        </m:r>
                      </m:sub>
                      <m:sup>
                        <m:r>
                          <a:rPr lang="en-US" sz="2000" b="0" i="1" smtClean="0">
                            <a:latin typeface="Cambria Math" panose="02040503050406030204" pitchFamily="18" charset="0"/>
                            <a:cs typeface="Calibri" panose="020F0502020204030204" pitchFamily="34" charset="0"/>
                          </a:rPr>
                          <m:t>2</m:t>
                        </m:r>
                      </m:sup>
                    </m:sSubSup>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𝑥</m:t>
                    </m:r>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of the consecutive times </a:t>
                </a:r>
                <a14:m>
                  <m:oMath xmlns:m="http://schemas.openxmlformats.org/officeDocument/2006/math">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𝑡</m:t>
                        </m:r>
                      </m:e>
                      <m:sub>
                        <m:r>
                          <a:rPr lang="en-US" sz="2000" b="0" i="1" smtClean="0">
                            <a:latin typeface="Cambria Math" panose="02040503050406030204" pitchFamily="18" charset="0"/>
                            <a:cs typeface="Calibri" panose="020F0502020204030204" pitchFamily="34" charset="0"/>
                          </a:rPr>
                          <m:t>𝑗</m:t>
                        </m:r>
                      </m:sub>
                    </m:sSub>
                  </m:oMath>
                </a14:m>
                <a:r>
                  <a:rPr lang="en-US" sz="2000" dirty="0">
                    <a:latin typeface="Calibri" panose="020F0502020204030204" pitchFamily="34" charset="0"/>
                    <a:cs typeface="Calibri" panose="020F0502020204030204" pitchFamily="34" charset="0"/>
                  </a:rPr>
                  <a:t> spent in the </a:t>
                </a:r>
                <a14:m>
                  <m:oMath xmlns:m="http://schemas.openxmlformats.org/officeDocument/2006/math">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𝑙</m:t>
                        </m:r>
                      </m:e>
                      <m:sub>
                        <m:r>
                          <a:rPr lang="en-US" sz="2000" b="0" i="1" smtClean="0">
                            <a:latin typeface="Cambria Math" panose="02040503050406030204" pitchFamily="18" charset="0"/>
                            <a:cs typeface="Calibri" panose="020F0502020204030204" pitchFamily="34" charset="0"/>
                          </a:rPr>
                          <m:t>𝑑</m:t>
                        </m:r>
                      </m:sub>
                    </m:sSub>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𝑥</m:t>
                        </m:r>
                      </m:e>
                    </m:d>
                  </m:oMath>
                </a14:m>
                <a:r>
                  <a:rPr lang="en-US" sz="2000" dirty="0">
                    <a:latin typeface="Calibri" panose="020F0502020204030204" pitchFamily="34" charset="0"/>
                    <a:cs typeface="Calibri" panose="020F0502020204030204" pitchFamily="34" charset="0"/>
                  </a:rPr>
                  <a:t> distinct states. It can be computed as</a:t>
                </a:r>
              </a:p>
              <a:p>
                <a:pPr marL="0" indent="0" algn="jus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cs typeface="Calibri" panose="020F0502020204030204" pitchFamily="34" charset="0"/>
                        </a:rPr>
                        <m:t>𝑇</m:t>
                      </m:r>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𝑥</m:t>
                          </m:r>
                        </m:e>
                      </m:d>
                      <m:r>
                        <a:rPr lang="en-US" sz="2000" b="0" i="1" smtClean="0">
                          <a:latin typeface="Cambria Math" panose="02040503050406030204" pitchFamily="18" charset="0"/>
                          <a:cs typeface="Calibri" panose="020F0502020204030204" pitchFamily="34" charset="0"/>
                        </a:rPr>
                        <m:t>=</m:t>
                      </m:r>
                      <m:func>
                        <m:funcPr>
                          <m:ctrlPr>
                            <a:rPr lang="en-US" sz="2000" b="0" i="1" smtClean="0">
                              <a:latin typeface="Cambria Math" panose="02040503050406030204" pitchFamily="18" charset="0"/>
                              <a:cs typeface="Calibri" panose="020F0502020204030204" pitchFamily="34" charset="0"/>
                            </a:rPr>
                          </m:ctrlPr>
                        </m:funcPr>
                        <m:fName>
                          <m:sSub>
                            <m:sSubPr>
                              <m:ctrlPr>
                                <a:rPr lang="en-US" sz="2000" b="0" i="1" smtClean="0">
                                  <a:latin typeface="Cambria Math" panose="02040503050406030204" pitchFamily="18" charset="0"/>
                                  <a:cs typeface="Calibri" panose="020F0502020204030204" pitchFamily="34" charset="0"/>
                                </a:rPr>
                              </m:ctrlPr>
                            </m:sSubPr>
                            <m:e>
                              <m:r>
                                <m:rPr>
                                  <m:sty m:val="p"/>
                                </m:rPr>
                                <a:rPr lang="en-US" sz="2000" b="0" i="0" smtClean="0">
                                  <a:latin typeface="Cambria Math" panose="02040503050406030204" pitchFamily="18" charset="0"/>
                                  <a:cs typeface="Calibri" panose="020F0502020204030204" pitchFamily="34" charset="0"/>
                                </a:rPr>
                                <m:t>log</m:t>
                              </m:r>
                            </m:e>
                            <m:sub>
                              <m:r>
                                <a:rPr lang="en-US" sz="2000" b="0" i="1" smtClean="0">
                                  <a:latin typeface="Cambria Math" panose="02040503050406030204" pitchFamily="18" charset="0"/>
                                  <a:cs typeface="Calibri" panose="020F0502020204030204" pitchFamily="34" charset="0"/>
                                </a:rPr>
                                <m:t>2</m:t>
                              </m:r>
                            </m:sub>
                          </m:sSub>
                        </m:fName>
                        <m:e>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𝜙</m:t>
                          </m:r>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𝑥</m:t>
                              </m:r>
                            </m:e>
                          </m:d>
                          <m:f>
                            <m:fPr>
                              <m:ctrlPr>
                                <a:rPr lang="en-US" sz="2000" b="0" i="1" smtClean="0">
                                  <a:latin typeface="Cambria Math" panose="02040503050406030204" pitchFamily="18" charset="0"/>
                                  <a:cs typeface="Calibri" panose="020F0502020204030204" pitchFamily="34" charset="0"/>
                                </a:rPr>
                              </m:ctrlPr>
                            </m:fPr>
                            <m:num>
                              <m:sSubSup>
                                <m:sSubSupPr>
                                  <m:ctrlPr>
                                    <a:rPr lang="en-US" sz="2000" i="1">
                                      <a:latin typeface="Cambria Math" panose="02040503050406030204" pitchFamily="18" charset="0"/>
                                      <a:cs typeface="Calibri" panose="020F0502020204030204" pitchFamily="34" charset="0"/>
                                    </a:rPr>
                                  </m:ctrlPr>
                                </m:sSubSupPr>
                                <m:e>
                                  <m:r>
                                    <a:rPr lang="en-US" sz="2000" i="1">
                                      <a:latin typeface="Cambria Math" panose="02040503050406030204" pitchFamily="18" charset="0"/>
                                      <a:cs typeface="Calibri" panose="020F0502020204030204" pitchFamily="34" charset="0"/>
                                    </a:rPr>
                                    <m:t>𝑠</m:t>
                                  </m:r>
                                </m:e>
                                <m:sub>
                                  <m:r>
                                    <a:rPr lang="en-US" sz="2000" i="1">
                                      <a:latin typeface="Cambria Math" panose="02040503050406030204" pitchFamily="18" charset="0"/>
                                      <a:cs typeface="Calibri" panose="020F0502020204030204" pitchFamily="34" charset="0"/>
                                    </a:rPr>
                                    <m:t>𝑡</m:t>
                                  </m:r>
                                  <m:r>
                                    <a:rPr lang="en-US" sz="2000" b="0" i="1" smtClean="0">
                                      <a:latin typeface="Cambria Math" panose="02040503050406030204" pitchFamily="18" charset="0"/>
                                      <a:cs typeface="Calibri" panose="020F0502020204030204" pitchFamily="34" charset="0"/>
                                    </a:rPr>
                                    <m:t>, </m:t>
                                  </m:r>
                                  <m:r>
                                    <a:rPr lang="en-US" sz="2000" b="0" i="1" smtClean="0">
                                      <a:latin typeface="Cambria Math" panose="02040503050406030204" pitchFamily="18" charset="0"/>
                                      <a:cs typeface="Calibri" panose="020F0502020204030204" pitchFamily="34" charset="0"/>
                                    </a:rPr>
                                    <m:t>𝑚𝑎𝑥</m:t>
                                  </m:r>
                                </m:sub>
                                <m:sup>
                                  <m:r>
                                    <a:rPr lang="en-US" sz="2000" i="1">
                                      <a:latin typeface="Cambria Math" panose="02040503050406030204" pitchFamily="18" charset="0"/>
                                      <a:cs typeface="Calibri" panose="020F0502020204030204" pitchFamily="34" charset="0"/>
                                    </a:rPr>
                                    <m:t>2</m:t>
                                  </m:r>
                                </m:sup>
                              </m:sSubSup>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𝑥</m:t>
                                  </m:r>
                                </m:e>
                              </m:d>
                              <m:r>
                                <a:rPr lang="en-US" sz="2000" b="0" i="1" smtClean="0">
                                  <a:latin typeface="Cambria Math" panose="02040503050406030204" pitchFamily="18" charset="0"/>
                                  <a:cs typeface="Calibri" panose="020F0502020204030204" pitchFamily="34" charset="0"/>
                                </a:rPr>
                                <m:t>+1</m:t>
                              </m:r>
                            </m:num>
                            <m:den>
                              <m:sSubSup>
                                <m:sSubSupPr>
                                  <m:ctrlPr>
                                    <a:rPr lang="en-US" sz="2000" i="1">
                                      <a:latin typeface="Cambria Math" panose="02040503050406030204" pitchFamily="18" charset="0"/>
                                      <a:cs typeface="Calibri" panose="020F0502020204030204" pitchFamily="34" charset="0"/>
                                    </a:rPr>
                                  </m:ctrlPr>
                                </m:sSubSupPr>
                                <m:e>
                                  <m:r>
                                    <a:rPr lang="en-US" sz="2000" i="1">
                                      <a:latin typeface="Cambria Math" panose="02040503050406030204" pitchFamily="18" charset="0"/>
                                      <a:cs typeface="Calibri" panose="020F0502020204030204" pitchFamily="34" charset="0"/>
                                    </a:rPr>
                                    <m:t>𝑠</m:t>
                                  </m:r>
                                </m:e>
                                <m:sub>
                                  <m:r>
                                    <a:rPr lang="en-US" sz="2000" i="1">
                                      <a:latin typeface="Cambria Math" panose="02040503050406030204" pitchFamily="18" charset="0"/>
                                      <a:cs typeface="Calibri" panose="020F0502020204030204" pitchFamily="34" charset="0"/>
                                    </a:rPr>
                                    <m:t>𝑡</m:t>
                                  </m:r>
                                </m:sub>
                                <m:sup>
                                  <m:r>
                                    <a:rPr lang="en-US" sz="2000" i="1">
                                      <a:latin typeface="Cambria Math" panose="02040503050406030204" pitchFamily="18" charset="0"/>
                                      <a:cs typeface="Calibri" panose="020F0502020204030204" pitchFamily="34" charset="0"/>
                                    </a:rPr>
                                    <m:t>2</m:t>
                                  </m:r>
                                </m:sup>
                              </m:sSubSup>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𝑥</m:t>
                                  </m:r>
                                </m:e>
                              </m:d>
                              <m:r>
                                <a:rPr lang="en-US" sz="2000" b="0" i="1" smtClean="0">
                                  <a:latin typeface="Cambria Math" panose="02040503050406030204" pitchFamily="18" charset="0"/>
                                  <a:cs typeface="Calibri" panose="020F0502020204030204" pitchFamily="34" charset="0"/>
                                </a:rPr>
                                <m:t>+1</m:t>
                              </m:r>
                            </m:den>
                          </m:f>
                          <m:r>
                            <a:rPr lang="en-US" sz="2000" b="0" i="1" smtClean="0">
                              <a:latin typeface="Cambria Math" panose="02040503050406030204" pitchFamily="18" charset="0"/>
                              <a:cs typeface="Calibri" panose="020F0502020204030204" pitchFamily="34" charset="0"/>
                            </a:rPr>
                            <m:t>)</m:t>
                          </m:r>
                        </m:e>
                      </m:func>
                    </m:oMath>
                  </m:oMathPara>
                </a14:m>
                <a:endParaRPr lang="en-US" sz="2000" dirty="0">
                  <a:latin typeface="Calibri" panose="020F0502020204030204" pitchFamily="34" charset="0"/>
                  <a:cs typeface="Calibri" panose="020F0502020204030204" pitchFamily="34" charset="0"/>
                </a:endParaRPr>
              </a:p>
              <a:p>
                <a:pPr marL="0" indent="0" algn="just">
                  <a:buNone/>
                </a:pPr>
                <a:r>
                  <a:rPr lang="en-US" sz="2000" dirty="0">
                    <a:latin typeface="Calibri" panose="020F0502020204030204" pitchFamily="34" charset="0"/>
                    <a:cs typeface="Calibri" panose="020F0502020204030204" pitchFamily="34" charset="0"/>
                  </a:rPr>
                  <a:t>where </a:t>
                </a:r>
                <a14:m>
                  <m:oMath xmlns:m="http://schemas.openxmlformats.org/officeDocument/2006/math">
                    <m:sSubSup>
                      <m:sSubSupPr>
                        <m:ctrlPr>
                          <a:rPr lang="en-US" sz="2000" i="1">
                            <a:latin typeface="Cambria Math" panose="02040503050406030204" pitchFamily="18" charset="0"/>
                            <a:cs typeface="Calibri" panose="020F0502020204030204" pitchFamily="34" charset="0"/>
                          </a:rPr>
                        </m:ctrlPr>
                      </m:sSubSupPr>
                      <m:e>
                        <m:r>
                          <a:rPr lang="en-US" sz="2000" i="1">
                            <a:latin typeface="Cambria Math" panose="02040503050406030204" pitchFamily="18" charset="0"/>
                            <a:cs typeface="Calibri" panose="020F0502020204030204" pitchFamily="34" charset="0"/>
                          </a:rPr>
                          <m:t>𝑠</m:t>
                        </m:r>
                      </m:e>
                      <m:sub>
                        <m:r>
                          <a:rPr lang="en-US" sz="2000" i="1">
                            <a:latin typeface="Cambria Math" panose="02040503050406030204" pitchFamily="18" charset="0"/>
                            <a:cs typeface="Calibri" panose="020F0502020204030204" pitchFamily="34" charset="0"/>
                          </a:rPr>
                          <m:t>𝑡</m:t>
                        </m:r>
                        <m:r>
                          <a:rPr lang="en-US" sz="2000" i="1">
                            <a:latin typeface="Cambria Math" panose="02040503050406030204" pitchFamily="18" charset="0"/>
                            <a:cs typeface="Calibri" panose="020F0502020204030204" pitchFamily="34" charset="0"/>
                          </a:rPr>
                          <m:t>, </m:t>
                        </m:r>
                        <m:r>
                          <a:rPr lang="en-US" sz="2000" i="1">
                            <a:latin typeface="Cambria Math" panose="02040503050406030204" pitchFamily="18" charset="0"/>
                            <a:cs typeface="Calibri" panose="020F0502020204030204" pitchFamily="34" charset="0"/>
                          </a:rPr>
                          <m:t>𝑚𝑎𝑥</m:t>
                        </m:r>
                      </m:sub>
                      <m:sup>
                        <m:r>
                          <a:rPr lang="en-US" sz="2000" i="1">
                            <a:latin typeface="Cambria Math" panose="02040503050406030204" pitchFamily="18" charset="0"/>
                            <a:cs typeface="Calibri" panose="020F0502020204030204" pitchFamily="34" charset="0"/>
                          </a:rPr>
                          <m:t>2</m:t>
                        </m:r>
                      </m:sup>
                    </m:sSubSup>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𝑥</m:t>
                        </m:r>
                      </m:e>
                    </m:d>
                    <m:r>
                      <a:rPr lang="en-US" sz="2000" b="0" i="1" smtClean="0">
                        <a:latin typeface="Cambria Math" panose="02040503050406030204" pitchFamily="18" charset="0"/>
                        <a:cs typeface="Calibri" panose="020F0502020204030204" pitchFamily="34" charset="0"/>
                      </a:rPr>
                      <m:t>=</m:t>
                    </m:r>
                    <m:d>
                      <m:dPr>
                        <m:ctrlPr>
                          <a:rPr lang="en-US" sz="2000" b="0" i="1" smtClean="0">
                            <a:latin typeface="Cambria Math" panose="02040503050406030204" pitchFamily="18" charset="0"/>
                            <a:cs typeface="Calibri" panose="020F0502020204030204" pitchFamily="34" charset="0"/>
                          </a:rPr>
                        </m:ctrlPr>
                      </m:dPr>
                      <m:e>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𝑙</m:t>
                            </m:r>
                          </m:e>
                          <m:sub>
                            <m:r>
                              <a:rPr lang="en-US" sz="2000" b="0" i="1" smtClean="0">
                                <a:latin typeface="Cambria Math" panose="02040503050406030204" pitchFamily="18" charset="0"/>
                                <a:cs typeface="Calibri" panose="020F0502020204030204" pitchFamily="34" charset="0"/>
                              </a:rPr>
                              <m:t>𝑑</m:t>
                            </m:r>
                          </m:sub>
                        </m:sSub>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𝑥</m:t>
                            </m:r>
                          </m:e>
                        </m:d>
                        <m:r>
                          <a:rPr lang="en-US" sz="2000" b="0" i="1" smtClean="0">
                            <a:latin typeface="Cambria Math" panose="02040503050406030204" pitchFamily="18" charset="0"/>
                            <a:cs typeface="Calibri" panose="020F0502020204030204" pitchFamily="34" charset="0"/>
                          </a:rPr>
                          <m:t>−1</m:t>
                        </m:r>
                      </m:e>
                    </m:d>
                    <m:sSup>
                      <m:sSupPr>
                        <m:ctrlPr>
                          <a:rPr lang="en-US" sz="2000" b="0" i="1" smtClean="0">
                            <a:latin typeface="Cambria Math" panose="02040503050406030204" pitchFamily="18" charset="0"/>
                            <a:cs typeface="Calibri" panose="020F0502020204030204" pitchFamily="34" charset="0"/>
                          </a:rPr>
                        </m:ctrlPr>
                      </m:sSupPr>
                      <m:e>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1−</m:t>
                            </m:r>
                            <m:acc>
                              <m:accPr>
                                <m:chr m:val="̅"/>
                                <m:ctrlPr>
                                  <a:rPr lang="en-US" sz="2000" b="0" i="1" smtClean="0">
                                    <a:latin typeface="Cambria Math" panose="02040503050406030204" pitchFamily="18" charset="0"/>
                                    <a:cs typeface="Calibri" panose="020F0502020204030204" pitchFamily="34" charset="0"/>
                                  </a:rPr>
                                </m:ctrlPr>
                              </m:accPr>
                              <m:e>
                                <m:r>
                                  <a:rPr lang="en-US" sz="2000" b="0" i="1" smtClean="0">
                                    <a:latin typeface="Cambria Math" panose="02040503050406030204" pitchFamily="18" charset="0"/>
                                    <a:cs typeface="Calibri" panose="020F0502020204030204" pitchFamily="34" charset="0"/>
                                  </a:rPr>
                                  <m:t>𝑡</m:t>
                                </m:r>
                              </m:e>
                            </m:acc>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𝑥</m:t>
                                </m:r>
                              </m:e>
                            </m:d>
                          </m:e>
                        </m:d>
                      </m:e>
                      <m:sup>
                        <m:r>
                          <a:rPr lang="en-US" sz="2000" b="0" i="1" smtClean="0">
                            <a:latin typeface="Cambria Math" panose="02040503050406030204" pitchFamily="18" charset="0"/>
                            <a:cs typeface="Calibri" panose="020F0502020204030204" pitchFamily="34" charset="0"/>
                          </a:rPr>
                          <m:t>2</m:t>
                        </m:r>
                      </m:sup>
                    </m:sSup>
                  </m:oMath>
                </a14:m>
                <a:r>
                  <a:rPr lang="en-US" sz="2000" dirty="0">
                    <a:latin typeface="Calibri" panose="020F0502020204030204" pitchFamily="34" charset="0"/>
                    <a:cs typeface="Calibri" panose="020F0502020204030204" pitchFamily="34" charset="0"/>
                  </a:rPr>
                  <a:t> and </a:t>
                </a:r>
                <a14:m>
                  <m:oMath xmlns:m="http://schemas.openxmlformats.org/officeDocument/2006/math">
                    <m:acc>
                      <m:accPr>
                        <m:chr m:val="̅"/>
                        <m:ctrlPr>
                          <a:rPr lang="en-US" sz="2000" i="1">
                            <a:latin typeface="Cambria Math" panose="02040503050406030204" pitchFamily="18" charset="0"/>
                            <a:cs typeface="Calibri" panose="020F0502020204030204" pitchFamily="34" charset="0"/>
                          </a:rPr>
                        </m:ctrlPr>
                      </m:accPr>
                      <m:e>
                        <m:r>
                          <a:rPr lang="en-US" sz="2000" i="1">
                            <a:latin typeface="Cambria Math" panose="02040503050406030204" pitchFamily="18" charset="0"/>
                            <a:cs typeface="Calibri" panose="020F0502020204030204" pitchFamily="34" charset="0"/>
                          </a:rPr>
                          <m:t>𝑡</m:t>
                        </m:r>
                      </m:e>
                    </m:acc>
                    <m:d>
                      <m:dPr>
                        <m:ctrlPr>
                          <a:rPr lang="en-US" sz="2000" i="1">
                            <a:latin typeface="Cambria Math" panose="02040503050406030204" pitchFamily="18" charset="0"/>
                            <a:cs typeface="Calibri" panose="020F0502020204030204" pitchFamily="34" charset="0"/>
                          </a:rPr>
                        </m:ctrlPr>
                      </m:dPr>
                      <m:e>
                        <m:r>
                          <a:rPr lang="en-US" sz="2000" i="1">
                            <a:latin typeface="Cambria Math" panose="02040503050406030204" pitchFamily="18" charset="0"/>
                            <a:cs typeface="Calibri" panose="020F0502020204030204" pitchFamily="34" charset="0"/>
                          </a:rPr>
                          <m:t>𝑥</m:t>
                        </m:r>
                      </m:e>
                    </m:d>
                  </m:oMath>
                </a14:m>
                <a:r>
                  <a:rPr lang="en-US" sz="2000" dirty="0">
                    <a:latin typeface="Calibri" panose="020F0502020204030204" pitchFamily="34" charset="0"/>
                    <a:cs typeface="Calibri" panose="020F0502020204030204" pitchFamily="34" charset="0"/>
                  </a:rPr>
                  <a:t> is the mean consecutive time spent in the distinct states. </a:t>
                </a:r>
              </a:p>
              <a:p>
                <a:pPr marL="0" indent="0" algn="just">
                  <a:buNone/>
                </a:pPr>
                <a:r>
                  <a:rPr lang="en-US" sz="2000" dirty="0">
                    <a:latin typeface="Calibri" panose="020F0502020204030204" pitchFamily="34" charset="0"/>
                    <a:cs typeface="Calibri" panose="020F0502020204030204" pitchFamily="34" charset="0"/>
                  </a:rPr>
                  <a:t>For interpretation, sequences that have many distinct state and many state changes are more turbulent than sequences with fewer distinct states and/or fewer state changes.</a:t>
                </a:r>
              </a:p>
            </p:txBody>
          </p:sp>
        </mc:Choice>
        <mc:Fallback xmlns="">
          <p:sp>
            <p:nvSpPr>
              <p:cNvPr id="5" name="Text Placeholder 4">
                <a:extLst>
                  <a:ext uri="{FF2B5EF4-FFF2-40B4-BE49-F238E27FC236}">
                    <a16:creationId xmlns:a16="http://schemas.microsoft.com/office/drawing/2014/main" id="{42B3F3F6-1025-F5A4-0C66-6051FE388C57}"/>
                  </a:ext>
                </a:extLst>
              </p:cNvPr>
              <p:cNvSpPr txBox="1">
                <a:spLocks noRot="1" noChangeAspect="1" noMove="1" noResize="1" noEditPoints="1" noAdjustHandles="1" noChangeArrowheads="1" noChangeShapeType="1" noTextEdit="1"/>
              </p:cNvSpPr>
              <p:nvPr/>
            </p:nvSpPr>
            <p:spPr>
              <a:xfrm>
                <a:off x="541199" y="3171380"/>
                <a:ext cx="7809345" cy="3168281"/>
              </a:xfrm>
              <a:prstGeom prst="rect">
                <a:avLst/>
              </a:prstGeom>
              <a:blipFill>
                <a:blip r:embed="rId4"/>
                <a:stretch>
                  <a:fillRect l="-1093" t="-3654" r="-781" b="-385"/>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CC8158F9-6E08-431D-E944-7D431A060E90}"/>
              </a:ext>
            </a:extLst>
          </p:cNvPr>
          <p:cNvSpPr txBox="1"/>
          <p:nvPr/>
        </p:nvSpPr>
        <p:spPr>
          <a:xfrm>
            <a:off x="3670576" y="1903962"/>
            <a:ext cx="1279798" cy="381477"/>
          </a:xfrm>
          <a:prstGeom prst="rect">
            <a:avLst/>
          </a:prstGeom>
          <a:noFill/>
        </p:spPr>
        <p:txBody>
          <a:bodyPr wrap="square" rtlCol="0">
            <a:spAutoFit/>
          </a:bodyPr>
          <a:lstStyle/>
          <a:p>
            <a:r>
              <a:rPr lang="en-US" dirty="0"/>
              <a:t>Sequence </a:t>
            </a:r>
            <a:r>
              <a:rPr lang="en-US" i="1" dirty="0"/>
              <a:t>x</a:t>
            </a:r>
          </a:p>
        </p:txBody>
      </p:sp>
      <p:sp>
        <p:nvSpPr>
          <p:cNvPr id="13" name="TextBox 12">
            <a:extLst>
              <a:ext uri="{FF2B5EF4-FFF2-40B4-BE49-F238E27FC236}">
                <a16:creationId xmlns:a16="http://schemas.microsoft.com/office/drawing/2014/main" id="{AE16EF92-5896-B937-46C7-3D12C9BF2C89}"/>
              </a:ext>
            </a:extLst>
          </p:cNvPr>
          <p:cNvSpPr txBox="1"/>
          <p:nvPr/>
        </p:nvSpPr>
        <p:spPr>
          <a:xfrm>
            <a:off x="3696848" y="2742946"/>
            <a:ext cx="1279798" cy="381477"/>
          </a:xfrm>
          <a:prstGeom prst="rect">
            <a:avLst/>
          </a:prstGeom>
          <a:noFill/>
        </p:spPr>
        <p:txBody>
          <a:bodyPr wrap="square" rtlCol="0">
            <a:spAutoFit/>
          </a:bodyPr>
          <a:lstStyle/>
          <a:p>
            <a:r>
              <a:rPr lang="en-US" dirty="0"/>
              <a:t>Sequence </a:t>
            </a:r>
            <a:r>
              <a:rPr lang="en-US" i="1" dirty="0"/>
              <a:t>y</a:t>
            </a:r>
          </a:p>
        </p:txBody>
      </p:sp>
      <p:sp>
        <p:nvSpPr>
          <p:cNvPr id="15" name="Rectangle 14">
            <a:extLst>
              <a:ext uri="{FF2B5EF4-FFF2-40B4-BE49-F238E27FC236}">
                <a16:creationId xmlns:a16="http://schemas.microsoft.com/office/drawing/2014/main" id="{2EB44DC0-0BAA-DB5C-F478-6BC9B63F488C}"/>
              </a:ext>
            </a:extLst>
          </p:cNvPr>
          <p:cNvSpPr/>
          <p:nvPr/>
        </p:nvSpPr>
        <p:spPr>
          <a:xfrm>
            <a:off x="2059912" y="2436020"/>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16" name="Rectangle 15">
            <a:extLst>
              <a:ext uri="{FF2B5EF4-FFF2-40B4-BE49-F238E27FC236}">
                <a16:creationId xmlns:a16="http://schemas.microsoft.com/office/drawing/2014/main" id="{0DE9F30C-BF7B-01F8-07FA-53C9091E232C}"/>
              </a:ext>
            </a:extLst>
          </p:cNvPr>
          <p:cNvSpPr/>
          <p:nvPr/>
        </p:nvSpPr>
        <p:spPr>
          <a:xfrm>
            <a:off x="2427144" y="2436020"/>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17" name="Rectangle 16">
            <a:extLst>
              <a:ext uri="{FF2B5EF4-FFF2-40B4-BE49-F238E27FC236}">
                <a16:creationId xmlns:a16="http://schemas.microsoft.com/office/drawing/2014/main" id="{07BFC98A-FE02-D21F-5957-E6C01D2E1120}"/>
              </a:ext>
            </a:extLst>
          </p:cNvPr>
          <p:cNvSpPr/>
          <p:nvPr/>
        </p:nvSpPr>
        <p:spPr>
          <a:xfrm>
            <a:off x="2794376" y="2436020"/>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23" name="Rectangle 22">
            <a:extLst>
              <a:ext uri="{FF2B5EF4-FFF2-40B4-BE49-F238E27FC236}">
                <a16:creationId xmlns:a16="http://schemas.microsoft.com/office/drawing/2014/main" id="{A95E7870-164A-DEA2-1449-8212F1272E57}"/>
              </a:ext>
            </a:extLst>
          </p:cNvPr>
          <p:cNvSpPr/>
          <p:nvPr/>
        </p:nvSpPr>
        <p:spPr>
          <a:xfrm>
            <a:off x="3161608" y="2436020"/>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24" name="Rectangle 23">
            <a:extLst>
              <a:ext uri="{FF2B5EF4-FFF2-40B4-BE49-F238E27FC236}">
                <a16:creationId xmlns:a16="http://schemas.microsoft.com/office/drawing/2014/main" id="{6B5DB6EC-55BF-38AB-709F-58558B2AA7E3}"/>
              </a:ext>
            </a:extLst>
          </p:cNvPr>
          <p:cNvSpPr/>
          <p:nvPr/>
        </p:nvSpPr>
        <p:spPr>
          <a:xfrm>
            <a:off x="3528840" y="2436020"/>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25" name="Rectangle 24">
            <a:extLst>
              <a:ext uri="{FF2B5EF4-FFF2-40B4-BE49-F238E27FC236}">
                <a16:creationId xmlns:a16="http://schemas.microsoft.com/office/drawing/2014/main" id="{82C10F59-4090-0352-5D52-442C90E9669D}"/>
              </a:ext>
            </a:extLst>
          </p:cNvPr>
          <p:cNvSpPr/>
          <p:nvPr/>
        </p:nvSpPr>
        <p:spPr>
          <a:xfrm>
            <a:off x="3896072" y="2436020"/>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26" name="Rectangle 25">
            <a:extLst>
              <a:ext uri="{FF2B5EF4-FFF2-40B4-BE49-F238E27FC236}">
                <a16:creationId xmlns:a16="http://schemas.microsoft.com/office/drawing/2014/main" id="{80F7AED9-9E49-6564-2F58-C66D986DD965}"/>
              </a:ext>
            </a:extLst>
          </p:cNvPr>
          <p:cNvSpPr/>
          <p:nvPr/>
        </p:nvSpPr>
        <p:spPr>
          <a:xfrm>
            <a:off x="4263304" y="2436020"/>
            <a:ext cx="365760" cy="36576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27" name="Rectangle 26">
            <a:extLst>
              <a:ext uri="{FF2B5EF4-FFF2-40B4-BE49-F238E27FC236}">
                <a16:creationId xmlns:a16="http://schemas.microsoft.com/office/drawing/2014/main" id="{0DAD1CB4-8D1E-11BF-323E-6BCEC2095133}"/>
              </a:ext>
            </a:extLst>
          </p:cNvPr>
          <p:cNvSpPr/>
          <p:nvPr/>
        </p:nvSpPr>
        <p:spPr>
          <a:xfrm>
            <a:off x="5365000" y="2436020"/>
            <a:ext cx="365760" cy="36576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28" name="Rectangle 27">
            <a:extLst>
              <a:ext uri="{FF2B5EF4-FFF2-40B4-BE49-F238E27FC236}">
                <a16:creationId xmlns:a16="http://schemas.microsoft.com/office/drawing/2014/main" id="{8A7F5F61-0180-EBEB-7A6B-24013D3311B4}"/>
              </a:ext>
            </a:extLst>
          </p:cNvPr>
          <p:cNvSpPr/>
          <p:nvPr/>
        </p:nvSpPr>
        <p:spPr>
          <a:xfrm>
            <a:off x="4630536" y="2436020"/>
            <a:ext cx="365760" cy="36576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29" name="Rectangle 28">
            <a:extLst>
              <a:ext uri="{FF2B5EF4-FFF2-40B4-BE49-F238E27FC236}">
                <a16:creationId xmlns:a16="http://schemas.microsoft.com/office/drawing/2014/main" id="{F5075837-A950-F3E6-8481-7569379C9EAD}"/>
              </a:ext>
            </a:extLst>
          </p:cNvPr>
          <p:cNvSpPr/>
          <p:nvPr/>
        </p:nvSpPr>
        <p:spPr>
          <a:xfrm>
            <a:off x="4997768" y="2436020"/>
            <a:ext cx="365760" cy="36576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30" name="Rectangle 29">
            <a:extLst>
              <a:ext uri="{FF2B5EF4-FFF2-40B4-BE49-F238E27FC236}">
                <a16:creationId xmlns:a16="http://schemas.microsoft.com/office/drawing/2014/main" id="{16A2B532-39AB-0F0C-E237-A6A1D0D311EE}"/>
              </a:ext>
            </a:extLst>
          </p:cNvPr>
          <p:cNvSpPr/>
          <p:nvPr/>
        </p:nvSpPr>
        <p:spPr>
          <a:xfrm>
            <a:off x="5730760" y="2436020"/>
            <a:ext cx="365760" cy="36576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31" name="Rectangle 30">
            <a:extLst>
              <a:ext uri="{FF2B5EF4-FFF2-40B4-BE49-F238E27FC236}">
                <a16:creationId xmlns:a16="http://schemas.microsoft.com/office/drawing/2014/main" id="{0E02B460-6C41-8940-2EB5-B277EC50DFBE}"/>
              </a:ext>
            </a:extLst>
          </p:cNvPr>
          <p:cNvSpPr/>
          <p:nvPr/>
        </p:nvSpPr>
        <p:spPr>
          <a:xfrm>
            <a:off x="6097996" y="2436020"/>
            <a:ext cx="365760" cy="36576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32" name="Rectangle 31">
            <a:extLst>
              <a:ext uri="{FF2B5EF4-FFF2-40B4-BE49-F238E27FC236}">
                <a16:creationId xmlns:a16="http://schemas.microsoft.com/office/drawing/2014/main" id="{C63EBDD8-C663-C55B-BCBA-377B4AD743A4}"/>
              </a:ext>
            </a:extLst>
          </p:cNvPr>
          <p:cNvSpPr/>
          <p:nvPr/>
        </p:nvSpPr>
        <p:spPr>
          <a:xfrm>
            <a:off x="2071639" y="1601444"/>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33" name="Rectangle 32">
            <a:extLst>
              <a:ext uri="{FF2B5EF4-FFF2-40B4-BE49-F238E27FC236}">
                <a16:creationId xmlns:a16="http://schemas.microsoft.com/office/drawing/2014/main" id="{C497C1A6-A766-39F8-9E73-C118F1EFE3DD}"/>
              </a:ext>
            </a:extLst>
          </p:cNvPr>
          <p:cNvSpPr/>
          <p:nvPr/>
        </p:nvSpPr>
        <p:spPr>
          <a:xfrm>
            <a:off x="2441083" y="1601444"/>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34" name="Rectangle 33">
            <a:extLst>
              <a:ext uri="{FF2B5EF4-FFF2-40B4-BE49-F238E27FC236}">
                <a16:creationId xmlns:a16="http://schemas.microsoft.com/office/drawing/2014/main" id="{9CE87F69-548D-8584-395B-A2A7E3542C7E}"/>
              </a:ext>
            </a:extLst>
          </p:cNvPr>
          <p:cNvSpPr/>
          <p:nvPr/>
        </p:nvSpPr>
        <p:spPr>
          <a:xfrm>
            <a:off x="2803159" y="1601444"/>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35" name="Rectangle 34">
            <a:extLst>
              <a:ext uri="{FF2B5EF4-FFF2-40B4-BE49-F238E27FC236}">
                <a16:creationId xmlns:a16="http://schemas.microsoft.com/office/drawing/2014/main" id="{4C4AC28F-F992-D5B0-10B1-F96F6EA66ECE}"/>
              </a:ext>
            </a:extLst>
          </p:cNvPr>
          <p:cNvSpPr/>
          <p:nvPr/>
        </p:nvSpPr>
        <p:spPr>
          <a:xfrm>
            <a:off x="3173333" y="1601444"/>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36" name="Rectangle 35">
            <a:extLst>
              <a:ext uri="{FF2B5EF4-FFF2-40B4-BE49-F238E27FC236}">
                <a16:creationId xmlns:a16="http://schemas.microsoft.com/office/drawing/2014/main" id="{B60833DB-0617-6C1D-B12C-122F78B4B434}"/>
              </a:ext>
            </a:extLst>
          </p:cNvPr>
          <p:cNvSpPr/>
          <p:nvPr/>
        </p:nvSpPr>
        <p:spPr>
          <a:xfrm>
            <a:off x="3542777" y="1601444"/>
            <a:ext cx="365760" cy="36576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37" name="Rectangle 36">
            <a:extLst>
              <a:ext uri="{FF2B5EF4-FFF2-40B4-BE49-F238E27FC236}">
                <a16:creationId xmlns:a16="http://schemas.microsoft.com/office/drawing/2014/main" id="{AD62D720-9E0D-CC8B-47D1-3CF32FE2744B}"/>
              </a:ext>
            </a:extLst>
          </p:cNvPr>
          <p:cNvSpPr/>
          <p:nvPr/>
        </p:nvSpPr>
        <p:spPr>
          <a:xfrm>
            <a:off x="3908537" y="1601444"/>
            <a:ext cx="365760" cy="36576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38" name="Rectangle 37">
            <a:extLst>
              <a:ext uri="{FF2B5EF4-FFF2-40B4-BE49-F238E27FC236}">
                <a16:creationId xmlns:a16="http://schemas.microsoft.com/office/drawing/2014/main" id="{19D60F70-E0D0-0FCA-E0BF-9E8B9E59721B}"/>
              </a:ext>
            </a:extLst>
          </p:cNvPr>
          <p:cNvSpPr/>
          <p:nvPr/>
        </p:nvSpPr>
        <p:spPr>
          <a:xfrm>
            <a:off x="4274297" y="1601444"/>
            <a:ext cx="365760" cy="365760"/>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t>
            </a:r>
          </a:p>
        </p:txBody>
      </p:sp>
      <p:sp>
        <p:nvSpPr>
          <p:cNvPr id="39" name="Rectangle 38">
            <a:extLst>
              <a:ext uri="{FF2B5EF4-FFF2-40B4-BE49-F238E27FC236}">
                <a16:creationId xmlns:a16="http://schemas.microsoft.com/office/drawing/2014/main" id="{5CA192C1-263F-A98C-0718-472F2EA84F3F}"/>
              </a:ext>
            </a:extLst>
          </p:cNvPr>
          <p:cNvSpPr/>
          <p:nvPr/>
        </p:nvSpPr>
        <p:spPr>
          <a:xfrm>
            <a:off x="4643741" y="1601444"/>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40" name="Rectangle 39">
            <a:extLst>
              <a:ext uri="{FF2B5EF4-FFF2-40B4-BE49-F238E27FC236}">
                <a16:creationId xmlns:a16="http://schemas.microsoft.com/office/drawing/2014/main" id="{78484B2A-6735-C695-63E3-1BA4C809FCAF}"/>
              </a:ext>
            </a:extLst>
          </p:cNvPr>
          <p:cNvSpPr/>
          <p:nvPr/>
        </p:nvSpPr>
        <p:spPr>
          <a:xfrm>
            <a:off x="5005817" y="1601444"/>
            <a:ext cx="365760" cy="365760"/>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t>
            </a:r>
          </a:p>
        </p:txBody>
      </p:sp>
      <p:sp>
        <p:nvSpPr>
          <p:cNvPr id="41" name="Rectangle 40">
            <a:extLst>
              <a:ext uri="{FF2B5EF4-FFF2-40B4-BE49-F238E27FC236}">
                <a16:creationId xmlns:a16="http://schemas.microsoft.com/office/drawing/2014/main" id="{0F8164C1-8CF6-55BF-2F3A-216A2A0BB2DB}"/>
              </a:ext>
            </a:extLst>
          </p:cNvPr>
          <p:cNvSpPr/>
          <p:nvPr/>
        </p:nvSpPr>
        <p:spPr>
          <a:xfrm>
            <a:off x="5375991" y="1601444"/>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42" name="Rectangle 41">
            <a:extLst>
              <a:ext uri="{FF2B5EF4-FFF2-40B4-BE49-F238E27FC236}">
                <a16:creationId xmlns:a16="http://schemas.microsoft.com/office/drawing/2014/main" id="{1B19AEE5-8EF7-8675-5B7B-E2E463A01DD4}"/>
              </a:ext>
            </a:extLst>
          </p:cNvPr>
          <p:cNvSpPr/>
          <p:nvPr/>
        </p:nvSpPr>
        <p:spPr>
          <a:xfrm>
            <a:off x="5745435" y="1601444"/>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43" name="Rectangle 42">
            <a:extLst>
              <a:ext uri="{FF2B5EF4-FFF2-40B4-BE49-F238E27FC236}">
                <a16:creationId xmlns:a16="http://schemas.microsoft.com/office/drawing/2014/main" id="{6CA2FB02-D161-D1A5-1C73-4A86F2FABA85}"/>
              </a:ext>
            </a:extLst>
          </p:cNvPr>
          <p:cNvSpPr/>
          <p:nvPr/>
        </p:nvSpPr>
        <p:spPr>
          <a:xfrm>
            <a:off x="6111195" y="1601444"/>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Tree>
    <p:extLst>
      <p:ext uri="{BB962C8B-B14F-4D97-AF65-F5344CB8AC3E}">
        <p14:creationId xmlns:p14="http://schemas.microsoft.com/office/powerpoint/2010/main" val="19612569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FF289A-A547-5168-A0B6-016FEA8C2F7D}"/>
              </a:ext>
            </a:extLst>
          </p:cNvPr>
          <p:cNvSpPr/>
          <p:nvPr/>
        </p:nvSpPr>
        <p:spPr>
          <a:xfrm>
            <a:off x="0" y="6339662"/>
            <a:ext cx="9144000" cy="510364"/>
          </a:xfrm>
          <a:prstGeom prst="rect">
            <a:avLst/>
          </a:prstGeom>
          <a:solidFill>
            <a:srgbClr val="BA0C2F"/>
          </a:solidFill>
          <a:ln>
            <a:solidFill>
              <a:srgbClr val="BA0C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BA0C2F"/>
              </a:solidFill>
            </a:endParaRPr>
          </a:p>
        </p:txBody>
      </p:sp>
      <p:sp>
        <p:nvSpPr>
          <p:cNvPr id="22" name="Rectangle 21">
            <a:extLst>
              <a:ext uri="{FF2B5EF4-FFF2-40B4-BE49-F238E27FC236}">
                <a16:creationId xmlns:a16="http://schemas.microsoft.com/office/drawing/2014/main" id="{6E6AF16D-47F9-4748-A10B-D0EF6D460287}"/>
              </a:ext>
            </a:extLst>
          </p:cNvPr>
          <p:cNvSpPr/>
          <p:nvPr/>
        </p:nvSpPr>
        <p:spPr>
          <a:xfrm>
            <a:off x="1361807" y="3549392"/>
            <a:ext cx="6420395" cy="4037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Footer Placeholder 1">
            <a:extLst>
              <a:ext uri="{FF2B5EF4-FFF2-40B4-BE49-F238E27FC236}">
                <a16:creationId xmlns:a16="http://schemas.microsoft.com/office/drawing/2014/main" id="{1631928D-2D8E-40FF-967F-D6E745911A36}"/>
              </a:ext>
            </a:extLst>
          </p:cNvPr>
          <p:cNvSpPr>
            <a:spLocks noGrp="1"/>
          </p:cNvSpPr>
          <p:nvPr>
            <p:ph type="ftr" sz="quarter" idx="11"/>
          </p:nvPr>
        </p:nvSpPr>
        <p:spPr>
          <a:xfrm>
            <a:off x="3024188" y="6428544"/>
            <a:ext cx="3529012" cy="273844"/>
          </a:xfrm>
        </p:spPr>
        <p:txBody>
          <a:bodyPr/>
          <a:lstStyle/>
          <a:p>
            <a:pPr defTabSz="342884">
              <a:buClr>
                <a:srgbClr val="0046AD"/>
              </a:buClr>
              <a:defRPr/>
            </a:pPr>
            <a:r>
              <a:rPr lang="en-US" dirty="0">
                <a:solidFill>
                  <a:schemeClr val="bg1"/>
                </a:solidFill>
                <a:latin typeface="Calibri" panose="020F0502020204030204" pitchFamily="34" charset="0"/>
                <a:cs typeface="Calibri" panose="020F0502020204030204" pitchFamily="34" charset="0"/>
              </a:rPr>
              <a:t>Summer Incubator Workshops  2022, Badolato Luca</a:t>
            </a:r>
          </a:p>
        </p:txBody>
      </p:sp>
      <p:sp>
        <p:nvSpPr>
          <p:cNvPr id="10" name="Title 1">
            <a:extLst>
              <a:ext uri="{FF2B5EF4-FFF2-40B4-BE49-F238E27FC236}">
                <a16:creationId xmlns:a16="http://schemas.microsoft.com/office/drawing/2014/main" id="{D67FBEF7-4B01-42DA-81F5-24CA3B53CCB0}"/>
              </a:ext>
            </a:extLst>
          </p:cNvPr>
          <p:cNvSpPr>
            <a:spLocks noGrp="1"/>
          </p:cNvSpPr>
          <p:nvPr>
            <p:ph type="title"/>
          </p:nvPr>
        </p:nvSpPr>
        <p:spPr>
          <a:xfrm>
            <a:off x="533399" y="826704"/>
            <a:ext cx="8353426" cy="629141"/>
          </a:xfrm>
        </p:spPr>
        <p:txBody>
          <a:bodyPr>
            <a:noAutofit/>
          </a:bodyPr>
          <a:lstStyle/>
          <a:p>
            <a:r>
              <a:rPr lang="en-US" sz="3600" dirty="0">
                <a:solidFill>
                  <a:srgbClr val="C00000"/>
                </a:solidFill>
                <a:latin typeface="Calibri" panose="020F0502020204030204" pitchFamily="34" charset="0"/>
                <a:cs typeface="Calibri" panose="020F0502020204030204" pitchFamily="34" charset="0"/>
              </a:rPr>
              <a:t>Describing the sequences: indicators</a:t>
            </a:r>
          </a:p>
        </p:txBody>
      </p:sp>
      <p:pic>
        <p:nvPicPr>
          <p:cNvPr id="3" name="Picture 2">
            <a:extLst>
              <a:ext uri="{FF2B5EF4-FFF2-40B4-BE49-F238E27FC236}">
                <a16:creationId xmlns:a16="http://schemas.microsoft.com/office/drawing/2014/main" id="{5AC467AE-C53A-065A-F6CA-A0BD2BFF3D2F}"/>
              </a:ext>
            </a:extLst>
          </p:cNvPr>
          <p:cNvPicPr>
            <a:picLocks noChangeAspect="1"/>
          </p:cNvPicPr>
          <p:nvPr/>
        </p:nvPicPr>
        <p:blipFill>
          <a:blip r:embed="rId3"/>
          <a:stretch>
            <a:fillRect/>
          </a:stretch>
        </p:blipFill>
        <p:spPr>
          <a:xfrm>
            <a:off x="270429" y="6326756"/>
            <a:ext cx="2690451" cy="531244"/>
          </a:xfrm>
          <a:prstGeom prst="rect">
            <a:avLst/>
          </a:prstGeom>
        </p:spPr>
      </p:pic>
      <p:sp>
        <p:nvSpPr>
          <p:cNvPr id="11" name="Footer Placeholder 1">
            <a:extLst>
              <a:ext uri="{FF2B5EF4-FFF2-40B4-BE49-F238E27FC236}">
                <a16:creationId xmlns:a16="http://schemas.microsoft.com/office/drawing/2014/main" id="{317CAE7D-6866-7F90-99A9-A5A28DD00838}"/>
              </a:ext>
            </a:extLst>
          </p:cNvPr>
          <p:cNvSpPr txBox="1">
            <a:spLocks/>
          </p:cNvSpPr>
          <p:nvPr/>
        </p:nvSpPr>
        <p:spPr>
          <a:xfrm>
            <a:off x="8447520" y="6446633"/>
            <a:ext cx="373035" cy="273844"/>
          </a:xfrm>
          <a:prstGeom prst="rect">
            <a:avLst/>
          </a:prstGeom>
        </p:spPr>
        <p:txBody>
          <a:bodyPr vert="horz" lIns="68580" tIns="34290" rIns="68580" bIns="34290" rtlCol="0" anchor="ct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884">
              <a:buClr>
                <a:srgbClr val="0046AD"/>
              </a:buClr>
              <a:defRPr/>
            </a:pPr>
            <a:r>
              <a:rPr lang="en-US" sz="900" dirty="0">
                <a:solidFill>
                  <a:schemeClr val="bg1"/>
                </a:solidFill>
                <a:latin typeface="Calibri" panose="020F0502020204030204" pitchFamily="34" charset="0"/>
                <a:cs typeface="Calibri" panose="020F0502020204030204" pitchFamily="34" charset="0"/>
              </a:rPr>
              <a:t>25</a:t>
            </a:r>
            <a:endParaRPr lang="en-US" sz="788" dirty="0">
              <a:solidFill>
                <a:schemeClr val="bg1"/>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42B3F3F6-1025-F5A4-0C66-6051FE388C57}"/>
                  </a:ext>
                </a:extLst>
              </p:cNvPr>
              <p:cNvSpPr txBox="1">
                <a:spLocks/>
              </p:cNvSpPr>
              <p:nvPr/>
            </p:nvSpPr>
            <p:spPr>
              <a:xfrm>
                <a:off x="541199" y="3171380"/>
                <a:ext cx="7809345" cy="316828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itchFamily="2" charset="2"/>
                  <a:buChar char="Ø"/>
                </a:pPr>
                <a:r>
                  <a:rPr lang="en-US" sz="2400" b="1" dirty="0">
                    <a:latin typeface="Calibri" panose="020F0502020204030204" pitchFamily="34" charset="0"/>
                    <a:cs typeface="Calibri" panose="020F0502020204030204" pitchFamily="34" charset="0"/>
                  </a:rPr>
                  <a:t>Complexity index: </a:t>
                </a:r>
                <a:r>
                  <a:rPr lang="en-US" sz="2000" dirty="0">
                    <a:latin typeface="Calibri" panose="020F0502020204030204" pitchFamily="34" charset="0"/>
                    <a:cs typeface="Calibri" panose="020F0502020204030204" pitchFamily="34" charset="0"/>
                  </a:rPr>
                  <a:t>Complexity index that combines the number of transitions in the sequence with the Shannon entropy. It can be compute as: </a:t>
                </a:r>
              </a:p>
              <a:p>
                <a:pPr marL="0" indent="0" algn="jus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cs typeface="Calibri" panose="020F0502020204030204" pitchFamily="34" charset="0"/>
                        </a:rPr>
                        <m:t>𝐶</m:t>
                      </m:r>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𝑥</m:t>
                          </m:r>
                        </m:e>
                      </m:d>
                      <m:r>
                        <a:rPr lang="en-US" sz="2000" b="0" i="1" smtClean="0">
                          <a:latin typeface="Cambria Math" panose="02040503050406030204" pitchFamily="18" charset="0"/>
                          <a:cs typeface="Calibri" panose="020F0502020204030204" pitchFamily="34" charset="0"/>
                        </a:rPr>
                        <m:t>= </m:t>
                      </m:r>
                      <m:rad>
                        <m:radPr>
                          <m:degHide m:val="on"/>
                          <m:ctrlPr>
                            <a:rPr lang="en-US" sz="2000" b="0" i="1" smtClean="0">
                              <a:latin typeface="Cambria Math" panose="02040503050406030204" pitchFamily="18" charset="0"/>
                              <a:cs typeface="Calibri" panose="020F0502020204030204" pitchFamily="34" charset="0"/>
                            </a:rPr>
                          </m:ctrlPr>
                        </m:radPr>
                        <m:deg/>
                        <m:e>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m:t>
                              </m:r>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𝑙</m:t>
                                  </m:r>
                                </m:e>
                                <m:sub>
                                  <m:r>
                                    <a:rPr lang="en-US" sz="2000" b="0" i="1" smtClean="0">
                                      <a:latin typeface="Cambria Math" panose="02040503050406030204" pitchFamily="18" charset="0"/>
                                      <a:cs typeface="Calibri" panose="020F0502020204030204" pitchFamily="34" charset="0"/>
                                    </a:rPr>
                                    <m:t>𝑑</m:t>
                                  </m:r>
                                </m:sub>
                              </m:sSub>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𝑥</m:t>
                                  </m:r>
                                </m:e>
                              </m:d>
                              <m:r>
                                <a:rPr lang="en-US" sz="2000" b="0" i="1" smtClean="0">
                                  <a:latin typeface="Cambria Math" panose="02040503050406030204" pitchFamily="18" charset="0"/>
                                  <a:cs typeface="Calibri" panose="020F0502020204030204" pitchFamily="34" charset="0"/>
                                </a:rPr>
                                <m:t>−1)</m:t>
                              </m:r>
                            </m:num>
                            <m:den>
                              <m:r>
                                <a:rPr lang="en-US" sz="2000" b="0" i="1" smtClean="0">
                                  <a:latin typeface="Cambria Math" panose="02040503050406030204" pitchFamily="18" charset="0"/>
                                  <a:cs typeface="Calibri" panose="020F0502020204030204" pitchFamily="34" charset="0"/>
                                </a:rPr>
                                <m:t>𝑙</m:t>
                              </m:r>
                              <m:d>
                                <m:dPr>
                                  <m:ctrlPr>
                                    <a:rPr lang="en-US" sz="2000" b="0" i="1" smtClean="0">
                                      <a:latin typeface="Cambria Math" panose="02040503050406030204" pitchFamily="18" charset="0"/>
                                      <a:cs typeface="Calibri" panose="020F0502020204030204" pitchFamily="34" charset="0"/>
                                    </a:rPr>
                                  </m:ctrlPr>
                                </m:dPr>
                                <m:e>
                                  <m:r>
                                    <a:rPr lang="en-US" sz="2000" b="0" i="1" smtClean="0">
                                      <a:latin typeface="Cambria Math" panose="02040503050406030204" pitchFamily="18" charset="0"/>
                                      <a:cs typeface="Calibri" panose="020F0502020204030204" pitchFamily="34" charset="0"/>
                                    </a:rPr>
                                    <m:t>𝑥</m:t>
                                  </m:r>
                                </m:e>
                              </m:d>
                              <m:r>
                                <a:rPr lang="en-US" sz="2000" b="0" i="1" smtClean="0">
                                  <a:latin typeface="Cambria Math" panose="02040503050406030204" pitchFamily="18" charset="0"/>
                                  <a:cs typeface="Calibri" panose="020F0502020204030204" pitchFamily="34" charset="0"/>
                                </a:rPr>
                                <m:t>−1</m:t>
                              </m:r>
                            </m:den>
                          </m:f>
                          <m:f>
                            <m:fPr>
                              <m:ctrlPr>
                                <a:rPr lang="en-US" sz="2000" b="0" i="1" smtClean="0">
                                  <a:latin typeface="Cambria Math" panose="02040503050406030204" pitchFamily="18" charset="0"/>
                                  <a:cs typeface="Calibri" panose="020F0502020204030204" pitchFamily="34" charset="0"/>
                                </a:rPr>
                              </m:ctrlPr>
                            </m:fPr>
                            <m:num>
                              <m:r>
                                <a:rPr lang="en-US" sz="2000" b="0" i="1" smtClean="0">
                                  <a:latin typeface="Cambria Math" panose="02040503050406030204" pitchFamily="18" charset="0"/>
                                  <a:cs typeface="Calibri" panose="020F0502020204030204" pitchFamily="34" charset="0"/>
                                </a:rPr>
                                <m:t>h</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𝑥</m:t>
                              </m:r>
                              <m:r>
                                <a:rPr lang="en-US" sz="2000" b="0" i="1" smtClean="0">
                                  <a:latin typeface="Cambria Math" panose="02040503050406030204" pitchFamily="18" charset="0"/>
                                  <a:cs typeface="Calibri" panose="020F0502020204030204" pitchFamily="34" charset="0"/>
                                </a:rPr>
                                <m:t>)</m:t>
                              </m:r>
                            </m:num>
                            <m:den>
                              <m:sSub>
                                <m:sSubPr>
                                  <m:ctrlPr>
                                    <a:rPr lang="en-US" sz="2000" b="0" i="1" smtClean="0">
                                      <a:latin typeface="Cambria Math" panose="02040503050406030204" pitchFamily="18" charset="0"/>
                                      <a:cs typeface="Calibri" panose="020F0502020204030204" pitchFamily="34" charset="0"/>
                                    </a:rPr>
                                  </m:ctrlPr>
                                </m:sSubPr>
                                <m:e>
                                  <m:r>
                                    <a:rPr lang="en-US" sz="2000" b="0" i="1" smtClean="0">
                                      <a:latin typeface="Cambria Math" panose="02040503050406030204" pitchFamily="18" charset="0"/>
                                      <a:cs typeface="Calibri" panose="020F0502020204030204" pitchFamily="34" charset="0"/>
                                    </a:rPr>
                                    <m:t>h</m:t>
                                  </m:r>
                                </m:e>
                                <m:sub>
                                  <m:r>
                                    <a:rPr lang="en-US" sz="2000" b="0" i="1" smtClean="0">
                                      <a:latin typeface="Cambria Math" panose="02040503050406030204" pitchFamily="18" charset="0"/>
                                      <a:cs typeface="Calibri" panose="020F0502020204030204" pitchFamily="34" charset="0"/>
                                    </a:rPr>
                                    <m:t>𝑚𝑎𝑥</m:t>
                                  </m:r>
                                </m:sub>
                              </m:sSub>
                            </m:den>
                          </m:f>
                          <m:r>
                            <m:rPr>
                              <m:lit/>
                            </m:rPr>
                            <a:rPr lang="en-US" sz="2000" b="0" i="1" smtClean="0">
                              <a:latin typeface="Cambria Math" panose="02040503050406030204" pitchFamily="18" charset="0"/>
                              <a:cs typeface="Calibri" panose="020F0502020204030204" pitchFamily="34" charset="0"/>
                            </a:rPr>
                            <m:t> </m:t>
                          </m:r>
                        </m:e>
                      </m:rad>
                    </m:oMath>
                  </m:oMathPara>
                </a14:m>
                <a:endParaRPr lang="en-US" sz="2000" dirty="0">
                  <a:latin typeface="Calibri" panose="020F0502020204030204" pitchFamily="34" charset="0"/>
                  <a:cs typeface="Calibri" panose="020F0502020204030204" pitchFamily="34" charset="0"/>
                </a:endParaRPr>
              </a:p>
              <a:p>
                <a:pPr marL="0" indent="0" algn="just">
                  <a:buNone/>
                </a:pPr>
                <a:r>
                  <a:rPr lang="en-US" sz="2000" dirty="0">
                    <a:latin typeface="Calibri" panose="020F0502020204030204" pitchFamily="34" charset="0"/>
                    <a:cs typeface="Calibri" panose="020F0502020204030204" pitchFamily="34" charset="0"/>
                  </a:rPr>
                  <a:t>where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h</m:t>
                        </m:r>
                      </m:e>
                      <m:sub>
                        <m:r>
                          <a:rPr lang="en-US" sz="2000" i="1">
                            <a:latin typeface="Cambria Math" panose="02040503050406030204" pitchFamily="18" charset="0"/>
                            <a:cs typeface="Calibri" panose="020F0502020204030204" pitchFamily="34" charset="0"/>
                          </a:rPr>
                          <m:t>𝑚𝑎𝑥</m:t>
                        </m:r>
                      </m:sub>
                    </m:sSub>
                    <m:r>
                      <a:rPr lang="en-US" sz="2000" b="0" i="1" smtClean="0">
                        <a:latin typeface="Cambria Math" panose="02040503050406030204" pitchFamily="18" charset="0"/>
                        <a:cs typeface="Calibri" panose="020F0502020204030204" pitchFamily="34" charset="0"/>
                      </a:rPr>
                      <m:t>=</m:t>
                    </m:r>
                    <m:r>
                      <m:rPr>
                        <m:sty m:val="p"/>
                      </m:rPr>
                      <a:rPr lang="en-US" sz="2000" b="0" i="0" smtClean="0">
                        <a:latin typeface="Cambria Math" panose="02040503050406030204" pitchFamily="18" charset="0"/>
                        <a:cs typeface="Calibri" panose="020F0502020204030204" pitchFamily="34" charset="0"/>
                      </a:rPr>
                      <m:t>ln</m:t>
                    </m:r>
                    <m:r>
                      <a:rPr lang="en-US" sz="2000" b="0" i="1" smtClean="0">
                        <a:latin typeface="Cambria Math" panose="02040503050406030204" pitchFamily="18" charset="0"/>
                        <a:cs typeface="Calibri" panose="020F0502020204030204" pitchFamily="34" charset="0"/>
                      </a:rPr>
                      <m:t>⁡(</m:t>
                    </m:r>
                    <m:r>
                      <a:rPr lang="en-US" sz="2000" b="0" i="1" smtClean="0">
                        <a:latin typeface="Cambria Math" panose="02040503050406030204" pitchFamily="18" charset="0"/>
                        <a:cs typeface="Calibri" panose="020F0502020204030204" pitchFamily="34" charset="0"/>
                      </a:rPr>
                      <m:t>𝑎</m:t>
                    </m:r>
                    <m:r>
                      <a:rPr lang="en-US" sz="2000" b="0" i="1" smtClean="0">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the theoretical maximum value of the entropy given the alphabet A. </a:t>
                </a:r>
              </a:p>
            </p:txBody>
          </p:sp>
        </mc:Choice>
        <mc:Fallback xmlns="">
          <p:sp>
            <p:nvSpPr>
              <p:cNvPr id="5" name="Text Placeholder 4">
                <a:extLst>
                  <a:ext uri="{FF2B5EF4-FFF2-40B4-BE49-F238E27FC236}">
                    <a16:creationId xmlns:a16="http://schemas.microsoft.com/office/drawing/2014/main" id="{42B3F3F6-1025-F5A4-0C66-6051FE388C57}"/>
                  </a:ext>
                </a:extLst>
              </p:cNvPr>
              <p:cNvSpPr txBox="1">
                <a:spLocks noRot="1" noChangeAspect="1" noMove="1" noResize="1" noEditPoints="1" noAdjustHandles="1" noChangeArrowheads="1" noChangeShapeType="1" noTextEdit="1"/>
              </p:cNvSpPr>
              <p:nvPr/>
            </p:nvSpPr>
            <p:spPr>
              <a:xfrm>
                <a:off x="541199" y="3171380"/>
                <a:ext cx="7809345" cy="3168281"/>
              </a:xfrm>
              <a:prstGeom prst="rect">
                <a:avLst/>
              </a:prstGeom>
              <a:blipFill>
                <a:blip r:embed="rId4"/>
                <a:stretch>
                  <a:fillRect l="-1093" t="-2692" r="-78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CC8158F9-6E08-431D-E944-7D431A060E90}"/>
              </a:ext>
            </a:extLst>
          </p:cNvPr>
          <p:cNvSpPr txBox="1"/>
          <p:nvPr/>
        </p:nvSpPr>
        <p:spPr>
          <a:xfrm>
            <a:off x="3670576" y="1903962"/>
            <a:ext cx="1279798" cy="381477"/>
          </a:xfrm>
          <a:prstGeom prst="rect">
            <a:avLst/>
          </a:prstGeom>
          <a:noFill/>
        </p:spPr>
        <p:txBody>
          <a:bodyPr wrap="square" rtlCol="0">
            <a:spAutoFit/>
          </a:bodyPr>
          <a:lstStyle/>
          <a:p>
            <a:r>
              <a:rPr lang="en-US" dirty="0"/>
              <a:t>Sequence </a:t>
            </a:r>
            <a:r>
              <a:rPr lang="en-US" i="1" dirty="0"/>
              <a:t>x</a:t>
            </a:r>
          </a:p>
        </p:txBody>
      </p:sp>
      <p:sp>
        <p:nvSpPr>
          <p:cNvPr id="13" name="TextBox 12">
            <a:extLst>
              <a:ext uri="{FF2B5EF4-FFF2-40B4-BE49-F238E27FC236}">
                <a16:creationId xmlns:a16="http://schemas.microsoft.com/office/drawing/2014/main" id="{AE16EF92-5896-B937-46C7-3D12C9BF2C89}"/>
              </a:ext>
            </a:extLst>
          </p:cNvPr>
          <p:cNvSpPr txBox="1"/>
          <p:nvPr/>
        </p:nvSpPr>
        <p:spPr>
          <a:xfrm>
            <a:off x="3696848" y="2742946"/>
            <a:ext cx="1279798" cy="381477"/>
          </a:xfrm>
          <a:prstGeom prst="rect">
            <a:avLst/>
          </a:prstGeom>
          <a:noFill/>
        </p:spPr>
        <p:txBody>
          <a:bodyPr wrap="square" rtlCol="0">
            <a:spAutoFit/>
          </a:bodyPr>
          <a:lstStyle/>
          <a:p>
            <a:r>
              <a:rPr lang="en-US" dirty="0"/>
              <a:t>Sequence </a:t>
            </a:r>
            <a:r>
              <a:rPr lang="en-US" i="1" dirty="0"/>
              <a:t>y</a:t>
            </a:r>
          </a:p>
        </p:txBody>
      </p:sp>
      <p:sp>
        <p:nvSpPr>
          <p:cNvPr id="15" name="Rectangle 14">
            <a:extLst>
              <a:ext uri="{FF2B5EF4-FFF2-40B4-BE49-F238E27FC236}">
                <a16:creationId xmlns:a16="http://schemas.microsoft.com/office/drawing/2014/main" id="{2EB44DC0-0BAA-DB5C-F478-6BC9B63F488C}"/>
              </a:ext>
            </a:extLst>
          </p:cNvPr>
          <p:cNvSpPr/>
          <p:nvPr/>
        </p:nvSpPr>
        <p:spPr>
          <a:xfrm>
            <a:off x="2059912" y="2436020"/>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16" name="Rectangle 15">
            <a:extLst>
              <a:ext uri="{FF2B5EF4-FFF2-40B4-BE49-F238E27FC236}">
                <a16:creationId xmlns:a16="http://schemas.microsoft.com/office/drawing/2014/main" id="{0DE9F30C-BF7B-01F8-07FA-53C9091E232C}"/>
              </a:ext>
            </a:extLst>
          </p:cNvPr>
          <p:cNvSpPr/>
          <p:nvPr/>
        </p:nvSpPr>
        <p:spPr>
          <a:xfrm>
            <a:off x="2427144" y="2436020"/>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17" name="Rectangle 16">
            <a:extLst>
              <a:ext uri="{FF2B5EF4-FFF2-40B4-BE49-F238E27FC236}">
                <a16:creationId xmlns:a16="http://schemas.microsoft.com/office/drawing/2014/main" id="{07BFC98A-FE02-D21F-5957-E6C01D2E1120}"/>
              </a:ext>
            </a:extLst>
          </p:cNvPr>
          <p:cNvSpPr/>
          <p:nvPr/>
        </p:nvSpPr>
        <p:spPr>
          <a:xfrm>
            <a:off x="2794376" y="2436020"/>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23" name="Rectangle 22">
            <a:extLst>
              <a:ext uri="{FF2B5EF4-FFF2-40B4-BE49-F238E27FC236}">
                <a16:creationId xmlns:a16="http://schemas.microsoft.com/office/drawing/2014/main" id="{A95E7870-164A-DEA2-1449-8212F1272E57}"/>
              </a:ext>
            </a:extLst>
          </p:cNvPr>
          <p:cNvSpPr/>
          <p:nvPr/>
        </p:nvSpPr>
        <p:spPr>
          <a:xfrm>
            <a:off x="3161608" y="2436020"/>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24" name="Rectangle 23">
            <a:extLst>
              <a:ext uri="{FF2B5EF4-FFF2-40B4-BE49-F238E27FC236}">
                <a16:creationId xmlns:a16="http://schemas.microsoft.com/office/drawing/2014/main" id="{6B5DB6EC-55BF-38AB-709F-58558B2AA7E3}"/>
              </a:ext>
            </a:extLst>
          </p:cNvPr>
          <p:cNvSpPr/>
          <p:nvPr/>
        </p:nvSpPr>
        <p:spPr>
          <a:xfrm>
            <a:off x="3528840" y="2436020"/>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25" name="Rectangle 24">
            <a:extLst>
              <a:ext uri="{FF2B5EF4-FFF2-40B4-BE49-F238E27FC236}">
                <a16:creationId xmlns:a16="http://schemas.microsoft.com/office/drawing/2014/main" id="{82C10F59-4090-0352-5D52-442C90E9669D}"/>
              </a:ext>
            </a:extLst>
          </p:cNvPr>
          <p:cNvSpPr/>
          <p:nvPr/>
        </p:nvSpPr>
        <p:spPr>
          <a:xfrm>
            <a:off x="3896072" y="2436020"/>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26" name="Rectangle 25">
            <a:extLst>
              <a:ext uri="{FF2B5EF4-FFF2-40B4-BE49-F238E27FC236}">
                <a16:creationId xmlns:a16="http://schemas.microsoft.com/office/drawing/2014/main" id="{80F7AED9-9E49-6564-2F58-C66D986DD965}"/>
              </a:ext>
            </a:extLst>
          </p:cNvPr>
          <p:cNvSpPr/>
          <p:nvPr/>
        </p:nvSpPr>
        <p:spPr>
          <a:xfrm>
            <a:off x="4263304" y="2436020"/>
            <a:ext cx="365760" cy="36576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27" name="Rectangle 26">
            <a:extLst>
              <a:ext uri="{FF2B5EF4-FFF2-40B4-BE49-F238E27FC236}">
                <a16:creationId xmlns:a16="http://schemas.microsoft.com/office/drawing/2014/main" id="{0DAD1CB4-8D1E-11BF-323E-6BCEC2095133}"/>
              </a:ext>
            </a:extLst>
          </p:cNvPr>
          <p:cNvSpPr/>
          <p:nvPr/>
        </p:nvSpPr>
        <p:spPr>
          <a:xfrm>
            <a:off x="5365000" y="2436020"/>
            <a:ext cx="365760" cy="36576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28" name="Rectangle 27">
            <a:extLst>
              <a:ext uri="{FF2B5EF4-FFF2-40B4-BE49-F238E27FC236}">
                <a16:creationId xmlns:a16="http://schemas.microsoft.com/office/drawing/2014/main" id="{8A7F5F61-0180-EBEB-7A6B-24013D3311B4}"/>
              </a:ext>
            </a:extLst>
          </p:cNvPr>
          <p:cNvSpPr/>
          <p:nvPr/>
        </p:nvSpPr>
        <p:spPr>
          <a:xfrm>
            <a:off x="4630536" y="2436020"/>
            <a:ext cx="365760" cy="36576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29" name="Rectangle 28">
            <a:extLst>
              <a:ext uri="{FF2B5EF4-FFF2-40B4-BE49-F238E27FC236}">
                <a16:creationId xmlns:a16="http://schemas.microsoft.com/office/drawing/2014/main" id="{F5075837-A950-F3E6-8481-7569379C9EAD}"/>
              </a:ext>
            </a:extLst>
          </p:cNvPr>
          <p:cNvSpPr/>
          <p:nvPr/>
        </p:nvSpPr>
        <p:spPr>
          <a:xfrm>
            <a:off x="4997768" y="2436020"/>
            <a:ext cx="365760" cy="36576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30" name="Rectangle 29">
            <a:extLst>
              <a:ext uri="{FF2B5EF4-FFF2-40B4-BE49-F238E27FC236}">
                <a16:creationId xmlns:a16="http://schemas.microsoft.com/office/drawing/2014/main" id="{16A2B532-39AB-0F0C-E237-A6A1D0D311EE}"/>
              </a:ext>
            </a:extLst>
          </p:cNvPr>
          <p:cNvSpPr/>
          <p:nvPr/>
        </p:nvSpPr>
        <p:spPr>
          <a:xfrm>
            <a:off x="5730760" y="2436020"/>
            <a:ext cx="365760" cy="36576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31" name="Rectangle 30">
            <a:extLst>
              <a:ext uri="{FF2B5EF4-FFF2-40B4-BE49-F238E27FC236}">
                <a16:creationId xmlns:a16="http://schemas.microsoft.com/office/drawing/2014/main" id="{0E02B460-6C41-8940-2EB5-B277EC50DFBE}"/>
              </a:ext>
            </a:extLst>
          </p:cNvPr>
          <p:cNvSpPr/>
          <p:nvPr/>
        </p:nvSpPr>
        <p:spPr>
          <a:xfrm>
            <a:off x="6097996" y="2436020"/>
            <a:ext cx="365760" cy="36576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32" name="Rectangle 31">
            <a:extLst>
              <a:ext uri="{FF2B5EF4-FFF2-40B4-BE49-F238E27FC236}">
                <a16:creationId xmlns:a16="http://schemas.microsoft.com/office/drawing/2014/main" id="{C63EBDD8-C663-C55B-BCBA-377B4AD743A4}"/>
              </a:ext>
            </a:extLst>
          </p:cNvPr>
          <p:cNvSpPr/>
          <p:nvPr/>
        </p:nvSpPr>
        <p:spPr>
          <a:xfrm>
            <a:off x="2071639" y="1601444"/>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33" name="Rectangle 32">
            <a:extLst>
              <a:ext uri="{FF2B5EF4-FFF2-40B4-BE49-F238E27FC236}">
                <a16:creationId xmlns:a16="http://schemas.microsoft.com/office/drawing/2014/main" id="{C497C1A6-A766-39F8-9E73-C118F1EFE3DD}"/>
              </a:ext>
            </a:extLst>
          </p:cNvPr>
          <p:cNvSpPr/>
          <p:nvPr/>
        </p:nvSpPr>
        <p:spPr>
          <a:xfrm>
            <a:off x="2441083" y="1601444"/>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34" name="Rectangle 33">
            <a:extLst>
              <a:ext uri="{FF2B5EF4-FFF2-40B4-BE49-F238E27FC236}">
                <a16:creationId xmlns:a16="http://schemas.microsoft.com/office/drawing/2014/main" id="{9CE87F69-548D-8584-395B-A2A7E3542C7E}"/>
              </a:ext>
            </a:extLst>
          </p:cNvPr>
          <p:cNvSpPr/>
          <p:nvPr/>
        </p:nvSpPr>
        <p:spPr>
          <a:xfrm>
            <a:off x="2803159" y="1601444"/>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35" name="Rectangle 34">
            <a:extLst>
              <a:ext uri="{FF2B5EF4-FFF2-40B4-BE49-F238E27FC236}">
                <a16:creationId xmlns:a16="http://schemas.microsoft.com/office/drawing/2014/main" id="{4C4AC28F-F992-D5B0-10B1-F96F6EA66ECE}"/>
              </a:ext>
            </a:extLst>
          </p:cNvPr>
          <p:cNvSpPr/>
          <p:nvPr/>
        </p:nvSpPr>
        <p:spPr>
          <a:xfrm>
            <a:off x="3173333" y="1601444"/>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36" name="Rectangle 35">
            <a:extLst>
              <a:ext uri="{FF2B5EF4-FFF2-40B4-BE49-F238E27FC236}">
                <a16:creationId xmlns:a16="http://schemas.microsoft.com/office/drawing/2014/main" id="{B60833DB-0617-6C1D-B12C-122F78B4B434}"/>
              </a:ext>
            </a:extLst>
          </p:cNvPr>
          <p:cNvSpPr/>
          <p:nvPr/>
        </p:nvSpPr>
        <p:spPr>
          <a:xfrm>
            <a:off x="3542777" y="1601444"/>
            <a:ext cx="365760" cy="36576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37" name="Rectangle 36">
            <a:extLst>
              <a:ext uri="{FF2B5EF4-FFF2-40B4-BE49-F238E27FC236}">
                <a16:creationId xmlns:a16="http://schemas.microsoft.com/office/drawing/2014/main" id="{AD62D720-9E0D-CC8B-47D1-3CF32FE2744B}"/>
              </a:ext>
            </a:extLst>
          </p:cNvPr>
          <p:cNvSpPr/>
          <p:nvPr/>
        </p:nvSpPr>
        <p:spPr>
          <a:xfrm>
            <a:off x="3908537" y="1601444"/>
            <a:ext cx="365760" cy="36576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38" name="Rectangle 37">
            <a:extLst>
              <a:ext uri="{FF2B5EF4-FFF2-40B4-BE49-F238E27FC236}">
                <a16:creationId xmlns:a16="http://schemas.microsoft.com/office/drawing/2014/main" id="{19D60F70-E0D0-0FCA-E0BF-9E8B9E59721B}"/>
              </a:ext>
            </a:extLst>
          </p:cNvPr>
          <p:cNvSpPr/>
          <p:nvPr/>
        </p:nvSpPr>
        <p:spPr>
          <a:xfrm>
            <a:off x="4274297" y="1601444"/>
            <a:ext cx="365760" cy="365760"/>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t>
            </a:r>
          </a:p>
        </p:txBody>
      </p:sp>
      <p:sp>
        <p:nvSpPr>
          <p:cNvPr id="39" name="Rectangle 38">
            <a:extLst>
              <a:ext uri="{FF2B5EF4-FFF2-40B4-BE49-F238E27FC236}">
                <a16:creationId xmlns:a16="http://schemas.microsoft.com/office/drawing/2014/main" id="{5CA192C1-263F-A98C-0718-472F2EA84F3F}"/>
              </a:ext>
            </a:extLst>
          </p:cNvPr>
          <p:cNvSpPr/>
          <p:nvPr/>
        </p:nvSpPr>
        <p:spPr>
          <a:xfrm>
            <a:off x="4643741" y="1601444"/>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40" name="Rectangle 39">
            <a:extLst>
              <a:ext uri="{FF2B5EF4-FFF2-40B4-BE49-F238E27FC236}">
                <a16:creationId xmlns:a16="http://schemas.microsoft.com/office/drawing/2014/main" id="{78484B2A-6735-C695-63E3-1BA4C809FCAF}"/>
              </a:ext>
            </a:extLst>
          </p:cNvPr>
          <p:cNvSpPr/>
          <p:nvPr/>
        </p:nvSpPr>
        <p:spPr>
          <a:xfrm>
            <a:off x="5005817" y="1601444"/>
            <a:ext cx="365760" cy="365760"/>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t>
            </a:r>
          </a:p>
        </p:txBody>
      </p:sp>
      <p:sp>
        <p:nvSpPr>
          <p:cNvPr id="41" name="Rectangle 40">
            <a:extLst>
              <a:ext uri="{FF2B5EF4-FFF2-40B4-BE49-F238E27FC236}">
                <a16:creationId xmlns:a16="http://schemas.microsoft.com/office/drawing/2014/main" id="{0F8164C1-8CF6-55BF-2F3A-216A2A0BB2DB}"/>
              </a:ext>
            </a:extLst>
          </p:cNvPr>
          <p:cNvSpPr/>
          <p:nvPr/>
        </p:nvSpPr>
        <p:spPr>
          <a:xfrm>
            <a:off x="5375991" y="1601444"/>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42" name="Rectangle 41">
            <a:extLst>
              <a:ext uri="{FF2B5EF4-FFF2-40B4-BE49-F238E27FC236}">
                <a16:creationId xmlns:a16="http://schemas.microsoft.com/office/drawing/2014/main" id="{1B19AEE5-8EF7-8675-5B7B-E2E463A01DD4}"/>
              </a:ext>
            </a:extLst>
          </p:cNvPr>
          <p:cNvSpPr/>
          <p:nvPr/>
        </p:nvSpPr>
        <p:spPr>
          <a:xfrm>
            <a:off x="5745435" y="1601444"/>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43" name="Rectangle 42">
            <a:extLst>
              <a:ext uri="{FF2B5EF4-FFF2-40B4-BE49-F238E27FC236}">
                <a16:creationId xmlns:a16="http://schemas.microsoft.com/office/drawing/2014/main" id="{6CA2FB02-D161-D1A5-1C73-4A86F2FABA85}"/>
              </a:ext>
            </a:extLst>
          </p:cNvPr>
          <p:cNvSpPr/>
          <p:nvPr/>
        </p:nvSpPr>
        <p:spPr>
          <a:xfrm>
            <a:off x="6111195" y="1601444"/>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Tree>
    <p:extLst>
      <p:ext uri="{BB962C8B-B14F-4D97-AF65-F5344CB8AC3E}">
        <p14:creationId xmlns:p14="http://schemas.microsoft.com/office/powerpoint/2010/main" val="499989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FF289A-A547-5168-A0B6-016FEA8C2F7D}"/>
              </a:ext>
            </a:extLst>
          </p:cNvPr>
          <p:cNvSpPr/>
          <p:nvPr/>
        </p:nvSpPr>
        <p:spPr>
          <a:xfrm>
            <a:off x="0" y="6339662"/>
            <a:ext cx="9144000" cy="510364"/>
          </a:xfrm>
          <a:prstGeom prst="rect">
            <a:avLst/>
          </a:prstGeom>
          <a:solidFill>
            <a:srgbClr val="BA0C2F"/>
          </a:solidFill>
          <a:ln>
            <a:solidFill>
              <a:srgbClr val="BA0C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BA0C2F"/>
              </a:solidFill>
            </a:endParaRPr>
          </a:p>
        </p:txBody>
      </p:sp>
      <p:sp>
        <p:nvSpPr>
          <p:cNvPr id="22" name="Rectangle 21">
            <a:extLst>
              <a:ext uri="{FF2B5EF4-FFF2-40B4-BE49-F238E27FC236}">
                <a16:creationId xmlns:a16="http://schemas.microsoft.com/office/drawing/2014/main" id="{6E6AF16D-47F9-4748-A10B-D0EF6D460287}"/>
              </a:ext>
            </a:extLst>
          </p:cNvPr>
          <p:cNvSpPr/>
          <p:nvPr/>
        </p:nvSpPr>
        <p:spPr>
          <a:xfrm>
            <a:off x="1361807" y="3549392"/>
            <a:ext cx="6420395" cy="4037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Footer Placeholder 1">
            <a:extLst>
              <a:ext uri="{FF2B5EF4-FFF2-40B4-BE49-F238E27FC236}">
                <a16:creationId xmlns:a16="http://schemas.microsoft.com/office/drawing/2014/main" id="{1631928D-2D8E-40FF-967F-D6E745911A36}"/>
              </a:ext>
            </a:extLst>
          </p:cNvPr>
          <p:cNvSpPr>
            <a:spLocks noGrp="1"/>
          </p:cNvSpPr>
          <p:nvPr>
            <p:ph type="ftr" sz="quarter" idx="11"/>
          </p:nvPr>
        </p:nvSpPr>
        <p:spPr>
          <a:xfrm>
            <a:off x="3024188" y="6428544"/>
            <a:ext cx="3529012" cy="273844"/>
          </a:xfrm>
        </p:spPr>
        <p:txBody>
          <a:bodyPr/>
          <a:lstStyle/>
          <a:p>
            <a:pPr defTabSz="342884">
              <a:buClr>
                <a:srgbClr val="0046AD"/>
              </a:buClr>
              <a:defRPr/>
            </a:pPr>
            <a:r>
              <a:rPr lang="en-US" dirty="0">
                <a:solidFill>
                  <a:schemeClr val="bg1"/>
                </a:solidFill>
                <a:latin typeface="Calibri" panose="020F0502020204030204" pitchFamily="34" charset="0"/>
                <a:cs typeface="Calibri" panose="020F0502020204030204" pitchFamily="34" charset="0"/>
              </a:rPr>
              <a:t>Summer Incubator Workshops  2022, Badolato Luca</a:t>
            </a:r>
          </a:p>
        </p:txBody>
      </p:sp>
      <p:sp>
        <p:nvSpPr>
          <p:cNvPr id="10" name="Title 1">
            <a:extLst>
              <a:ext uri="{FF2B5EF4-FFF2-40B4-BE49-F238E27FC236}">
                <a16:creationId xmlns:a16="http://schemas.microsoft.com/office/drawing/2014/main" id="{D67FBEF7-4B01-42DA-81F5-24CA3B53CCB0}"/>
              </a:ext>
            </a:extLst>
          </p:cNvPr>
          <p:cNvSpPr>
            <a:spLocks noGrp="1"/>
          </p:cNvSpPr>
          <p:nvPr>
            <p:ph type="title"/>
          </p:nvPr>
        </p:nvSpPr>
        <p:spPr>
          <a:xfrm>
            <a:off x="533399" y="826704"/>
            <a:ext cx="8353426" cy="629141"/>
          </a:xfrm>
        </p:spPr>
        <p:txBody>
          <a:bodyPr>
            <a:noAutofit/>
          </a:bodyPr>
          <a:lstStyle/>
          <a:p>
            <a:r>
              <a:rPr lang="en-US" sz="3600" dirty="0">
                <a:solidFill>
                  <a:srgbClr val="C00000"/>
                </a:solidFill>
                <a:latin typeface="Calibri" panose="020F0502020204030204" pitchFamily="34" charset="0"/>
                <a:cs typeface="Calibri" panose="020F0502020204030204" pitchFamily="34" charset="0"/>
              </a:rPr>
              <a:t>Describing the sequences: overall statistics</a:t>
            </a:r>
          </a:p>
        </p:txBody>
      </p:sp>
      <p:pic>
        <p:nvPicPr>
          <p:cNvPr id="3" name="Picture 2">
            <a:extLst>
              <a:ext uri="{FF2B5EF4-FFF2-40B4-BE49-F238E27FC236}">
                <a16:creationId xmlns:a16="http://schemas.microsoft.com/office/drawing/2014/main" id="{5AC467AE-C53A-065A-F6CA-A0BD2BFF3D2F}"/>
              </a:ext>
            </a:extLst>
          </p:cNvPr>
          <p:cNvPicPr>
            <a:picLocks noChangeAspect="1"/>
          </p:cNvPicPr>
          <p:nvPr/>
        </p:nvPicPr>
        <p:blipFill>
          <a:blip r:embed="rId3"/>
          <a:stretch>
            <a:fillRect/>
          </a:stretch>
        </p:blipFill>
        <p:spPr>
          <a:xfrm>
            <a:off x="270429" y="6326756"/>
            <a:ext cx="2690451" cy="531244"/>
          </a:xfrm>
          <a:prstGeom prst="rect">
            <a:avLst/>
          </a:prstGeom>
        </p:spPr>
      </p:pic>
      <p:sp>
        <p:nvSpPr>
          <p:cNvPr id="11" name="Footer Placeholder 1">
            <a:extLst>
              <a:ext uri="{FF2B5EF4-FFF2-40B4-BE49-F238E27FC236}">
                <a16:creationId xmlns:a16="http://schemas.microsoft.com/office/drawing/2014/main" id="{317CAE7D-6866-7F90-99A9-A5A28DD00838}"/>
              </a:ext>
            </a:extLst>
          </p:cNvPr>
          <p:cNvSpPr txBox="1">
            <a:spLocks/>
          </p:cNvSpPr>
          <p:nvPr/>
        </p:nvSpPr>
        <p:spPr>
          <a:xfrm>
            <a:off x="8447520" y="6446633"/>
            <a:ext cx="373035" cy="273844"/>
          </a:xfrm>
          <a:prstGeom prst="rect">
            <a:avLst/>
          </a:prstGeom>
        </p:spPr>
        <p:txBody>
          <a:bodyPr vert="horz" lIns="68580" tIns="34290" rIns="68580" bIns="34290" rtlCol="0" anchor="ct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884">
              <a:buClr>
                <a:srgbClr val="0046AD"/>
              </a:buClr>
              <a:defRPr/>
            </a:pPr>
            <a:r>
              <a:rPr lang="en-US" sz="900" dirty="0">
                <a:solidFill>
                  <a:schemeClr val="bg1"/>
                </a:solidFill>
                <a:latin typeface="Calibri" panose="020F0502020204030204" pitchFamily="34" charset="0"/>
                <a:cs typeface="Calibri" panose="020F0502020204030204" pitchFamily="34" charset="0"/>
              </a:rPr>
              <a:t>26</a:t>
            </a:r>
            <a:endParaRPr lang="en-US" sz="788" dirty="0">
              <a:solidFill>
                <a:schemeClr val="bg1"/>
              </a:solidFill>
              <a:latin typeface="Calibri" panose="020F0502020204030204" pitchFamily="34" charset="0"/>
              <a:cs typeface="Calibri" panose="020F0502020204030204" pitchFamily="34" charset="0"/>
            </a:endParaRPr>
          </a:p>
        </p:txBody>
      </p:sp>
      <p:sp>
        <p:nvSpPr>
          <p:cNvPr id="5" name="Text Placeholder 4">
            <a:extLst>
              <a:ext uri="{FF2B5EF4-FFF2-40B4-BE49-F238E27FC236}">
                <a16:creationId xmlns:a16="http://schemas.microsoft.com/office/drawing/2014/main" id="{42B3F3F6-1025-F5A4-0C66-6051FE388C57}"/>
              </a:ext>
            </a:extLst>
          </p:cNvPr>
          <p:cNvSpPr txBox="1">
            <a:spLocks/>
          </p:cNvSpPr>
          <p:nvPr/>
        </p:nvSpPr>
        <p:spPr>
          <a:xfrm>
            <a:off x="541199" y="3171380"/>
            <a:ext cx="7809345" cy="3168281"/>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b="1" dirty="0">
                <a:latin typeface="Calibri" panose="020F0502020204030204" pitchFamily="34" charset="0"/>
                <a:cs typeface="Calibri" panose="020F0502020204030204" pitchFamily="34" charset="0"/>
              </a:rPr>
              <a:t>Overall statistics computed on the overall set of sequences.</a:t>
            </a:r>
          </a:p>
          <a:p>
            <a:pPr algn="just">
              <a:buFont typeface="Wingdings" pitchFamily="2" charset="2"/>
              <a:buChar char="Ø"/>
            </a:pPr>
            <a:r>
              <a:rPr lang="en-US" sz="2400" b="1" dirty="0">
                <a:latin typeface="Calibri" panose="020F0502020204030204" pitchFamily="34" charset="0"/>
                <a:cs typeface="Calibri" panose="020F0502020204030204" pitchFamily="34" charset="0"/>
              </a:rPr>
              <a:t>Mean time spent in each state: </a:t>
            </a:r>
            <a:r>
              <a:rPr lang="en-US" sz="2400" dirty="0">
                <a:latin typeface="Calibri" panose="020F0502020204030204" pitchFamily="34" charset="0"/>
                <a:cs typeface="Calibri" panose="020F0502020204030204" pitchFamily="34" charset="0"/>
              </a:rPr>
              <a:t>a first synthetic information, the mean number of times each state that is observed in a sequence. It characterizes the overall state distribution. </a:t>
            </a:r>
          </a:p>
          <a:p>
            <a:pPr marL="0" indent="0" algn="just">
              <a:buNone/>
            </a:pPr>
            <a:r>
              <a:rPr lang="en-US" sz="2400" dirty="0">
                <a:latin typeface="Calibri" panose="020F0502020204030204" pitchFamily="34" charset="0"/>
                <a:cs typeface="Calibri" panose="020F0502020204030204" pitchFamily="34" charset="0"/>
              </a:rPr>
              <a:t>e.g. mean time in the state A : (8+6)/2= 7 </a:t>
            </a:r>
          </a:p>
          <a:p>
            <a:pPr marL="0" indent="0" algn="just">
              <a:buNone/>
            </a:pPr>
            <a:r>
              <a:rPr lang="en-US" sz="2400" dirty="0">
                <a:latin typeface="Calibri" panose="020F0502020204030204" pitchFamily="34" charset="0"/>
                <a:cs typeface="Calibri" panose="020F0502020204030204" pitchFamily="34" charset="0"/>
              </a:rPr>
              <a:t>        mean time in the state B : (2+6)/2= 4 </a:t>
            </a:r>
          </a:p>
          <a:p>
            <a:pPr marL="0" indent="0" algn="just">
              <a:buNone/>
            </a:pPr>
            <a:r>
              <a:rPr lang="en-US" sz="2400" dirty="0">
                <a:latin typeface="Calibri" panose="020F0502020204030204" pitchFamily="34" charset="0"/>
                <a:cs typeface="Calibri" panose="020F0502020204030204" pitchFamily="34" charset="0"/>
              </a:rPr>
              <a:t>        mean time in the state C : (2+0)/2= 1 </a:t>
            </a:r>
          </a:p>
        </p:txBody>
      </p:sp>
      <p:sp>
        <p:nvSpPr>
          <p:cNvPr id="8" name="TextBox 7">
            <a:extLst>
              <a:ext uri="{FF2B5EF4-FFF2-40B4-BE49-F238E27FC236}">
                <a16:creationId xmlns:a16="http://schemas.microsoft.com/office/drawing/2014/main" id="{CC8158F9-6E08-431D-E944-7D431A060E90}"/>
              </a:ext>
            </a:extLst>
          </p:cNvPr>
          <p:cNvSpPr txBox="1"/>
          <p:nvPr/>
        </p:nvSpPr>
        <p:spPr>
          <a:xfrm>
            <a:off x="3670576" y="1903962"/>
            <a:ext cx="1279798" cy="381477"/>
          </a:xfrm>
          <a:prstGeom prst="rect">
            <a:avLst/>
          </a:prstGeom>
          <a:noFill/>
        </p:spPr>
        <p:txBody>
          <a:bodyPr wrap="square" rtlCol="0">
            <a:spAutoFit/>
          </a:bodyPr>
          <a:lstStyle/>
          <a:p>
            <a:r>
              <a:rPr lang="en-US" dirty="0"/>
              <a:t>Sequence </a:t>
            </a:r>
            <a:r>
              <a:rPr lang="en-US" i="1" dirty="0"/>
              <a:t>x</a:t>
            </a:r>
          </a:p>
        </p:txBody>
      </p:sp>
      <p:sp>
        <p:nvSpPr>
          <p:cNvPr id="13" name="TextBox 12">
            <a:extLst>
              <a:ext uri="{FF2B5EF4-FFF2-40B4-BE49-F238E27FC236}">
                <a16:creationId xmlns:a16="http://schemas.microsoft.com/office/drawing/2014/main" id="{AE16EF92-5896-B937-46C7-3D12C9BF2C89}"/>
              </a:ext>
            </a:extLst>
          </p:cNvPr>
          <p:cNvSpPr txBox="1"/>
          <p:nvPr/>
        </p:nvSpPr>
        <p:spPr>
          <a:xfrm>
            <a:off x="3696848" y="2742946"/>
            <a:ext cx="1279798" cy="381477"/>
          </a:xfrm>
          <a:prstGeom prst="rect">
            <a:avLst/>
          </a:prstGeom>
          <a:noFill/>
        </p:spPr>
        <p:txBody>
          <a:bodyPr wrap="square" rtlCol="0">
            <a:spAutoFit/>
          </a:bodyPr>
          <a:lstStyle/>
          <a:p>
            <a:r>
              <a:rPr lang="en-US" dirty="0"/>
              <a:t>Sequence </a:t>
            </a:r>
            <a:r>
              <a:rPr lang="en-US" i="1" dirty="0"/>
              <a:t>y</a:t>
            </a:r>
          </a:p>
        </p:txBody>
      </p:sp>
      <p:sp>
        <p:nvSpPr>
          <p:cNvPr id="15" name="Rectangle 14">
            <a:extLst>
              <a:ext uri="{FF2B5EF4-FFF2-40B4-BE49-F238E27FC236}">
                <a16:creationId xmlns:a16="http://schemas.microsoft.com/office/drawing/2014/main" id="{2EB44DC0-0BAA-DB5C-F478-6BC9B63F488C}"/>
              </a:ext>
            </a:extLst>
          </p:cNvPr>
          <p:cNvSpPr/>
          <p:nvPr/>
        </p:nvSpPr>
        <p:spPr>
          <a:xfrm>
            <a:off x="2059912" y="2436020"/>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16" name="Rectangle 15">
            <a:extLst>
              <a:ext uri="{FF2B5EF4-FFF2-40B4-BE49-F238E27FC236}">
                <a16:creationId xmlns:a16="http://schemas.microsoft.com/office/drawing/2014/main" id="{0DE9F30C-BF7B-01F8-07FA-53C9091E232C}"/>
              </a:ext>
            </a:extLst>
          </p:cNvPr>
          <p:cNvSpPr/>
          <p:nvPr/>
        </p:nvSpPr>
        <p:spPr>
          <a:xfrm>
            <a:off x="2427144" y="2436020"/>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17" name="Rectangle 16">
            <a:extLst>
              <a:ext uri="{FF2B5EF4-FFF2-40B4-BE49-F238E27FC236}">
                <a16:creationId xmlns:a16="http://schemas.microsoft.com/office/drawing/2014/main" id="{07BFC98A-FE02-D21F-5957-E6C01D2E1120}"/>
              </a:ext>
            </a:extLst>
          </p:cNvPr>
          <p:cNvSpPr/>
          <p:nvPr/>
        </p:nvSpPr>
        <p:spPr>
          <a:xfrm>
            <a:off x="2794376" y="2436020"/>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23" name="Rectangle 22">
            <a:extLst>
              <a:ext uri="{FF2B5EF4-FFF2-40B4-BE49-F238E27FC236}">
                <a16:creationId xmlns:a16="http://schemas.microsoft.com/office/drawing/2014/main" id="{A95E7870-164A-DEA2-1449-8212F1272E57}"/>
              </a:ext>
            </a:extLst>
          </p:cNvPr>
          <p:cNvSpPr/>
          <p:nvPr/>
        </p:nvSpPr>
        <p:spPr>
          <a:xfrm>
            <a:off x="3161608" y="2436020"/>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24" name="Rectangle 23">
            <a:extLst>
              <a:ext uri="{FF2B5EF4-FFF2-40B4-BE49-F238E27FC236}">
                <a16:creationId xmlns:a16="http://schemas.microsoft.com/office/drawing/2014/main" id="{6B5DB6EC-55BF-38AB-709F-58558B2AA7E3}"/>
              </a:ext>
            </a:extLst>
          </p:cNvPr>
          <p:cNvSpPr/>
          <p:nvPr/>
        </p:nvSpPr>
        <p:spPr>
          <a:xfrm>
            <a:off x="3528840" y="2436020"/>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25" name="Rectangle 24">
            <a:extLst>
              <a:ext uri="{FF2B5EF4-FFF2-40B4-BE49-F238E27FC236}">
                <a16:creationId xmlns:a16="http://schemas.microsoft.com/office/drawing/2014/main" id="{82C10F59-4090-0352-5D52-442C90E9669D}"/>
              </a:ext>
            </a:extLst>
          </p:cNvPr>
          <p:cNvSpPr/>
          <p:nvPr/>
        </p:nvSpPr>
        <p:spPr>
          <a:xfrm>
            <a:off x="3896072" y="2436020"/>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26" name="Rectangle 25">
            <a:extLst>
              <a:ext uri="{FF2B5EF4-FFF2-40B4-BE49-F238E27FC236}">
                <a16:creationId xmlns:a16="http://schemas.microsoft.com/office/drawing/2014/main" id="{80F7AED9-9E49-6564-2F58-C66D986DD965}"/>
              </a:ext>
            </a:extLst>
          </p:cNvPr>
          <p:cNvSpPr/>
          <p:nvPr/>
        </p:nvSpPr>
        <p:spPr>
          <a:xfrm>
            <a:off x="4263304" y="2436020"/>
            <a:ext cx="365760" cy="36576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27" name="Rectangle 26">
            <a:extLst>
              <a:ext uri="{FF2B5EF4-FFF2-40B4-BE49-F238E27FC236}">
                <a16:creationId xmlns:a16="http://schemas.microsoft.com/office/drawing/2014/main" id="{0DAD1CB4-8D1E-11BF-323E-6BCEC2095133}"/>
              </a:ext>
            </a:extLst>
          </p:cNvPr>
          <p:cNvSpPr/>
          <p:nvPr/>
        </p:nvSpPr>
        <p:spPr>
          <a:xfrm>
            <a:off x="5365000" y="2436020"/>
            <a:ext cx="365760" cy="36576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28" name="Rectangle 27">
            <a:extLst>
              <a:ext uri="{FF2B5EF4-FFF2-40B4-BE49-F238E27FC236}">
                <a16:creationId xmlns:a16="http://schemas.microsoft.com/office/drawing/2014/main" id="{8A7F5F61-0180-EBEB-7A6B-24013D3311B4}"/>
              </a:ext>
            </a:extLst>
          </p:cNvPr>
          <p:cNvSpPr/>
          <p:nvPr/>
        </p:nvSpPr>
        <p:spPr>
          <a:xfrm>
            <a:off x="4630536" y="2436020"/>
            <a:ext cx="365760" cy="36576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29" name="Rectangle 28">
            <a:extLst>
              <a:ext uri="{FF2B5EF4-FFF2-40B4-BE49-F238E27FC236}">
                <a16:creationId xmlns:a16="http://schemas.microsoft.com/office/drawing/2014/main" id="{F5075837-A950-F3E6-8481-7569379C9EAD}"/>
              </a:ext>
            </a:extLst>
          </p:cNvPr>
          <p:cNvSpPr/>
          <p:nvPr/>
        </p:nvSpPr>
        <p:spPr>
          <a:xfrm>
            <a:off x="4997768" y="2436020"/>
            <a:ext cx="365760" cy="36576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30" name="Rectangle 29">
            <a:extLst>
              <a:ext uri="{FF2B5EF4-FFF2-40B4-BE49-F238E27FC236}">
                <a16:creationId xmlns:a16="http://schemas.microsoft.com/office/drawing/2014/main" id="{16A2B532-39AB-0F0C-E237-A6A1D0D311EE}"/>
              </a:ext>
            </a:extLst>
          </p:cNvPr>
          <p:cNvSpPr/>
          <p:nvPr/>
        </p:nvSpPr>
        <p:spPr>
          <a:xfrm>
            <a:off x="5730760" y="2436020"/>
            <a:ext cx="365760" cy="36576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31" name="Rectangle 30">
            <a:extLst>
              <a:ext uri="{FF2B5EF4-FFF2-40B4-BE49-F238E27FC236}">
                <a16:creationId xmlns:a16="http://schemas.microsoft.com/office/drawing/2014/main" id="{0E02B460-6C41-8940-2EB5-B277EC50DFBE}"/>
              </a:ext>
            </a:extLst>
          </p:cNvPr>
          <p:cNvSpPr/>
          <p:nvPr/>
        </p:nvSpPr>
        <p:spPr>
          <a:xfrm>
            <a:off x="6097996" y="2436020"/>
            <a:ext cx="365760" cy="36576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32" name="Rectangle 31">
            <a:extLst>
              <a:ext uri="{FF2B5EF4-FFF2-40B4-BE49-F238E27FC236}">
                <a16:creationId xmlns:a16="http://schemas.microsoft.com/office/drawing/2014/main" id="{C63EBDD8-C663-C55B-BCBA-377B4AD743A4}"/>
              </a:ext>
            </a:extLst>
          </p:cNvPr>
          <p:cNvSpPr/>
          <p:nvPr/>
        </p:nvSpPr>
        <p:spPr>
          <a:xfrm>
            <a:off x="2071639" y="1601444"/>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33" name="Rectangle 32">
            <a:extLst>
              <a:ext uri="{FF2B5EF4-FFF2-40B4-BE49-F238E27FC236}">
                <a16:creationId xmlns:a16="http://schemas.microsoft.com/office/drawing/2014/main" id="{C497C1A6-A766-39F8-9E73-C118F1EFE3DD}"/>
              </a:ext>
            </a:extLst>
          </p:cNvPr>
          <p:cNvSpPr/>
          <p:nvPr/>
        </p:nvSpPr>
        <p:spPr>
          <a:xfrm>
            <a:off x="2441083" y="1601444"/>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34" name="Rectangle 33">
            <a:extLst>
              <a:ext uri="{FF2B5EF4-FFF2-40B4-BE49-F238E27FC236}">
                <a16:creationId xmlns:a16="http://schemas.microsoft.com/office/drawing/2014/main" id="{9CE87F69-548D-8584-395B-A2A7E3542C7E}"/>
              </a:ext>
            </a:extLst>
          </p:cNvPr>
          <p:cNvSpPr/>
          <p:nvPr/>
        </p:nvSpPr>
        <p:spPr>
          <a:xfrm>
            <a:off x="2803159" y="1601444"/>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35" name="Rectangle 34">
            <a:extLst>
              <a:ext uri="{FF2B5EF4-FFF2-40B4-BE49-F238E27FC236}">
                <a16:creationId xmlns:a16="http://schemas.microsoft.com/office/drawing/2014/main" id="{4C4AC28F-F992-D5B0-10B1-F96F6EA66ECE}"/>
              </a:ext>
            </a:extLst>
          </p:cNvPr>
          <p:cNvSpPr/>
          <p:nvPr/>
        </p:nvSpPr>
        <p:spPr>
          <a:xfrm>
            <a:off x="3173333" y="1601444"/>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36" name="Rectangle 35">
            <a:extLst>
              <a:ext uri="{FF2B5EF4-FFF2-40B4-BE49-F238E27FC236}">
                <a16:creationId xmlns:a16="http://schemas.microsoft.com/office/drawing/2014/main" id="{B60833DB-0617-6C1D-B12C-122F78B4B434}"/>
              </a:ext>
            </a:extLst>
          </p:cNvPr>
          <p:cNvSpPr/>
          <p:nvPr/>
        </p:nvSpPr>
        <p:spPr>
          <a:xfrm>
            <a:off x="3542777" y="1601444"/>
            <a:ext cx="365760" cy="36576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37" name="Rectangle 36">
            <a:extLst>
              <a:ext uri="{FF2B5EF4-FFF2-40B4-BE49-F238E27FC236}">
                <a16:creationId xmlns:a16="http://schemas.microsoft.com/office/drawing/2014/main" id="{AD62D720-9E0D-CC8B-47D1-3CF32FE2744B}"/>
              </a:ext>
            </a:extLst>
          </p:cNvPr>
          <p:cNvSpPr/>
          <p:nvPr/>
        </p:nvSpPr>
        <p:spPr>
          <a:xfrm>
            <a:off x="3908537" y="1601444"/>
            <a:ext cx="365760" cy="36576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38" name="Rectangle 37">
            <a:extLst>
              <a:ext uri="{FF2B5EF4-FFF2-40B4-BE49-F238E27FC236}">
                <a16:creationId xmlns:a16="http://schemas.microsoft.com/office/drawing/2014/main" id="{19D60F70-E0D0-0FCA-E0BF-9E8B9E59721B}"/>
              </a:ext>
            </a:extLst>
          </p:cNvPr>
          <p:cNvSpPr/>
          <p:nvPr/>
        </p:nvSpPr>
        <p:spPr>
          <a:xfrm>
            <a:off x="4274297" y="1601444"/>
            <a:ext cx="365760" cy="365760"/>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t>
            </a:r>
          </a:p>
        </p:txBody>
      </p:sp>
      <p:sp>
        <p:nvSpPr>
          <p:cNvPr id="39" name="Rectangle 38">
            <a:extLst>
              <a:ext uri="{FF2B5EF4-FFF2-40B4-BE49-F238E27FC236}">
                <a16:creationId xmlns:a16="http://schemas.microsoft.com/office/drawing/2014/main" id="{5CA192C1-263F-A98C-0718-472F2EA84F3F}"/>
              </a:ext>
            </a:extLst>
          </p:cNvPr>
          <p:cNvSpPr/>
          <p:nvPr/>
        </p:nvSpPr>
        <p:spPr>
          <a:xfrm>
            <a:off x="4643741" y="1601444"/>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40" name="Rectangle 39">
            <a:extLst>
              <a:ext uri="{FF2B5EF4-FFF2-40B4-BE49-F238E27FC236}">
                <a16:creationId xmlns:a16="http://schemas.microsoft.com/office/drawing/2014/main" id="{78484B2A-6735-C695-63E3-1BA4C809FCAF}"/>
              </a:ext>
            </a:extLst>
          </p:cNvPr>
          <p:cNvSpPr/>
          <p:nvPr/>
        </p:nvSpPr>
        <p:spPr>
          <a:xfrm>
            <a:off x="5005817" y="1601444"/>
            <a:ext cx="365760" cy="365760"/>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t>
            </a:r>
          </a:p>
        </p:txBody>
      </p:sp>
      <p:sp>
        <p:nvSpPr>
          <p:cNvPr id="41" name="Rectangle 40">
            <a:extLst>
              <a:ext uri="{FF2B5EF4-FFF2-40B4-BE49-F238E27FC236}">
                <a16:creationId xmlns:a16="http://schemas.microsoft.com/office/drawing/2014/main" id="{0F8164C1-8CF6-55BF-2F3A-216A2A0BB2DB}"/>
              </a:ext>
            </a:extLst>
          </p:cNvPr>
          <p:cNvSpPr/>
          <p:nvPr/>
        </p:nvSpPr>
        <p:spPr>
          <a:xfrm>
            <a:off x="5375991" y="1601444"/>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42" name="Rectangle 41">
            <a:extLst>
              <a:ext uri="{FF2B5EF4-FFF2-40B4-BE49-F238E27FC236}">
                <a16:creationId xmlns:a16="http://schemas.microsoft.com/office/drawing/2014/main" id="{1B19AEE5-8EF7-8675-5B7B-E2E463A01DD4}"/>
              </a:ext>
            </a:extLst>
          </p:cNvPr>
          <p:cNvSpPr/>
          <p:nvPr/>
        </p:nvSpPr>
        <p:spPr>
          <a:xfrm>
            <a:off x="5745435" y="1601444"/>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43" name="Rectangle 42">
            <a:extLst>
              <a:ext uri="{FF2B5EF4-FFF2-40B4-BE49-F238E27FC236}">
                <a16:creationId xmlns:a16="http://schemas.microsoft.com/office/drawing/2014/main" id="{6CA2FB02-D161-D1A5-1C73-4A86F2FABA85}"/>
              </a:ext>
            </a:extLst>
          </p:cNvPr>
          <p:cNvSpPr/>
          <p:nvPr/>
        </p:nvSpPr>
        <p:spPr>
          <a:xfrm>
            <a:off x="6111195" y="1601444"/>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Tree>
    <p:extLst>
      <p:ext uri="{BB962C8B-B14F-4D97-AF65-F5344CB8AC3E}">
        <p14:creationId xmlns:p14="http://schemas.microsoft.com/office/powerpoint/2010/main" val="31813584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FF289A-A547-5168-A0B6-016FEA8C2F7D}"/>
              </a:ext>
            </a:extLst>
          </p:cNvPr>
          <p:cNvSpPr/>
          <p:nvPr/>
        </p:nvSpPr>
        <p:spPr>
          <a:xfrm>
            <a:off x="0" y="6339662"/>
            <a:ext cx="9144000" cy="510364"/>
          </a:xfrm>
          <a:prstGeom prst="rect">
            <a:avLst/>
          </a:prstGeom>
          <a:solidFill>
            <a:srgbClr val="BA0C2F"/>
          </a:solidFill>
          <a:ln>
            <a:solidFill>
              <a:srgbClr val="BA0C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BA0C2F"/>
              </a:solidFill>
            </a:endParaRPr>
          </a:p>
        </p:txBody>
      </p:sp>
      <p:sp>
        <p:nvSpPr>
          <p:cNvPr id="22" name="Rectangle 21">
            <a:extLst>
              <a:ext uri="{FF2B5EF4-FFF2-40B4-BE49-F238E27FC236}">
                <a16:creationId xmlns:a16="http://schemas.microsoft.com/office/drawing/2014/main" id="{6E6AF16D-47F9-4748-A10B-D0EF6D460287}"/>
              </a:ext>
            </a:extLst>
          </p:cNvPr>
          <p:cNvSpPr/>
          <p:nvPr/>
        </p:nvSpPr>
        <p:spPr>
          <a:xfrm>
            <a:off x="1361807" y="3549392"/>
            <a:ext cx="6420395" cy="4037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Footer Placeholder 1">
            <a:extLst>
              <a:ext uri="{FF2B5EF4-FFF2-40B4-BE49-F238E27FC236}">
                <a16:creationId xmlns:a16="http://schemas.microsoft.com/office/drawing/2014/main" id="{1631928D-2D8E-40FF-967F-D6E745911A36}"/>
              </a:ext>
            </a:extLst>
          </p:cNvPr>
          <p:cNvSpPr>
            <a:spLocks noGrp="1"/>
          </p:cNvSpPr>
          <p:nvPr>
            <p:ph type="ftr" sz="quarter" idx="11"/>
          </p:nvPr>
        </p:nvSpPr>
        <p:spPr>
          <a:xfrm>
            <a:off x="3024188" y="6428544"/>
            <a:ext cx="3529012" cy="273844"/>
          </a:xfrm>
        </p:spPr>
        <p:txBody>
          <a:bodyPr/>
          <a:lstStyle/>
          <a:p>
            <a:pPr defTabSz="342884">
              <a:buClr>
                <a:srgbClr val="0046AD"/>
              </a:buClr>
              <a:defRPr/>
            </a:pPr>
            <a:r>
              <a:rPr lang="en-US" dirty="0">
                <a:solidFill>
                  <a:schemeClr val="bg1"/>
                </a:solidFill>
                <a:latin typeface="Calibri" panose="020F0502020204030204" pitchFamily="34" charset="0"/>
                <a:cs typeface="Calibri" panose="020F0502020204030204" pitchFamily="34" charset="0"/>
              </a:rPr>
              <a:t>Summer Incubator Workshops  2022, Badolato Luca</a:t>
            </a:r>
          </a:p>
        </p:txBody>
      </p:sp>
      <p:sp>
        <p:nvSpPr>
          <p:cNvPr id="10" name="Title 1">
            <a:extLst>
              <a:ext uri="{FF2B5EF4-FFF2-40B4-BE49-F238E27FC236}">
                <a16:creationId xmlns:a16="http://schemas.microsoft.com/office/drawing/2014/main" id="{D67FBEF7-4B01-42DA-81F5-24CA3B53CCB0}"/>
              </a:ext>
            </a:extLst>
          </p:cNvPr>
          <p:cNvSpPr>
            <a:spLocks noGrp="1"/>
          </p:cNvSpPr>
          <p:nvPr>
            <p:ph type="title"/>
          </p:nvPr>
        </p:nvSpPr>
        <p:spPr>
          <a:xfrm>
            <a:off x="533399" y="826704"/>
            <a:ext cx="8353426" cy="629141"/>
          </a:xfrm>
        </p:spPr>
        <p:txBody>
          <a:bodyPr>
            <a:noAutofit/>
          </a:bodyPr>
          <a:lstStyle/>
          <a:p>
            <a:r>
              <a:rPr lang="en-US" sz="3600" dirty="0">
                <a:solidFill>
                  <a:srgbClr val="C00000"/>
                </a:solidFill>
                <a:latin typeface="Calibri" panose="020F0502020204030204" pitchFamily="34" charset="0"/>
                <a:cs typeface="Calibri" panose="020F0502020204030204" pitchFamily="34" charset="0"/>
              </a:rPr>
              <a:t>Describing the sequences: overall statistics</a:t>
            </a:r>
          </a:p>
        </p:txBody>
      </p:sp>
      <p:pic>
        <p:nvPicPr>
          <p:cNvPr id="3" name="Picture 2">
            <a:extLst>
              <a:ext uri="{FF2B5EF4-FFF2-40B4-BE49-F238E27FC236}">
                <a16:creationId xmlns:a16="http://schemas.microsoft.com/office/drawing/2014/main" id="{5AC467AE-C53A-065A-F6CA-A0BD2BFF3D2F}"/>
              </a:ext>
            </a:extLst>
          </p:cNvPr>
          <p:cNvPicPr>
            <a:picLocks noChangeAspect="1"/>
          </p:cNvPicPr>
          <p:nvPr/>
        </p:nvPicPr>
        <p:blipFill>
          <a:blip r:embed="rId3"/>
          <a:stretch>
            <a:fillRect/>
          </a:stretch>
        </p:blipFill>
        <p:spPr>
          <a:xfrm>
            <a:off x="270429" y="6326756"/>
            <a:ext cx="2690451" cy="531244"/>
          </a:xfrm>
          <a:prstGeom prst="rect">
            <a:avLst/>
          </a:prstGeom>
        </p:spPr>
      </p:pic>
      <p:sp>
        <p:nvSpPr>
          <p:cNvPr id="11" name="Footer Placeholder 1">
            <a:extLst>
              <a:ext uri="{FF2B5EF4-FFF2-40B4-BE49-F238E27FC236}">
                <a16:creationId xmlns:a16="http://schemas.microsoft.com/office/drawing/2014/main" id="{317CAE7D-6866-7F90-99A9-A5A28DD00838}"/>
              </a:ext>
            </a:extLst>
          </p:cNvPr>
          <p:cNvSpPr txBox="1">
            <a:spLocks/>
          </p:cNvSpPr>
          <p:nvPr/>
        </p:nvSpPr>
        <p:spPr>
          <a:xfrm>
            <a:off x="8447520" y="6446633"/>
            <a:ext cx="373035" cy="273844"/>
          </a:xfrm>
          <a:prstGeom prst="rect">
            <a:avLst/>
          </a:prstGeom>
        </p:spPr>
        <p:txBody>
          <a:bodyPr vert="horz" lIns="68580" tIns="34290" rIns="68580" bIns="34290" rtlCol="0" anchor="ct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884">
              <a:buClr>
                <a:srgbClr val="0046AD"/>
              </a:buClr>
              <a:defRPr/>
            </a:pPr>
            <a:r>
              <a:rPr lang="en-US" sz="900" dirty="0">
                <a:solidFill>
                  <a:schemeClr val="bg1"/>
                </a:solidFill>
                <a:latin typeface="Calibri" panose="020F0502020204030204" pitchFamily="34" charset="0"/>
                <a:cs typeface="Calibri" panose="020F0502020204030204" pitchFamily="34" charset="0"/>
              </a:rPr>
              <a:t>27</a:t>
            </a:r>
            <a:endParaRPr lang="en-US" sz="788" dirty="0">
              <a:solidFill>
                <a:schemeClr val="bg1"/>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42B3F3F6-1025-F5A4-0C66-6051FE388C57}"/>
                  </a:ext>
                </a:extLst>
              </p:cNvPr>
              <p:cNvSpPr txBox="1">
                <a:spLocks/>
              </p:cNvSpPr>
              <p:nvPr/>
            </p:nvSpPr>
            <p:spPr>
              <a:xfrm>
                <a:off x="801256" y="1425907"/>
                <a:ext cx="7809345" cy="415802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itchFamily="2" charset="2"/>
                  <a:buChar char="Ø"/>
                </a:pPr>
                <a:r>
                  <a:rPr lang="en-US" sz="2400" b="1" dirty="0">
                    <a:latin typeface="Calibri" panose="020F0502020204030204" pitchFamily="34" charset="0"/>
                    <a:cs typeface="Calibri" panose="020F0502020204030204" pitchFamily="34" charset="0"/>
                  </a:rPr>
                  <a:t>Transition rates: </a:t>
                </a:r>
                <a:r>
                  <a:rPr lang="en-US" sz="2400" dirty="0">
                    <a:latin typeface="Calibri" panose="020F0502020204030204" pitchFamily="34" charset="0"/>
                    <a:cs typeface="Calibri" panose="020F0502020204030204" pitchFamily="34" charset="0"/>
                  </a:rPr>
                  <a:t>transition rates between each couple of states </a:t>
                </a:r>
                <a14:m>
                  <m:oMath xmlns:m="http://schemas.openxmlformats.org/officeDocument/2006/math">
                    <m:d>
                      <m:dPr>
                        <m:ctrlPr>
                          <a:rPr lang="en-US" sz="2400" b="0" i="1" smtClean="0">
                            <a:latin typeface="Cambria Math" panose="02040503050406030204" pitchFamily="18" charset="0"/>
                            <a:cs typeface="Calibri" panose="020F0502020204030204" pitchFamily="34" charset="0"/>
                          </a:rPr>
                        </m:ctrlPr>
                      </m:dPr>
                      <m:e>
                        <m:sSub>
                          <m:sSubPr>
                            <m:ctrlPr>
                              <a:rPr lang="en-US" sz="2400" b="0" i="1" smtClean="0">
                                <a:latin typeface="Cambria Math" panose="02040503050406030204" pitchFamily="18" charset="0"/>
                                <a:cs typeface="Calibri" panose="020F0502020204030204" pitchFamily="34" charset="0"/>
                              </a:rPr>
                            </m:ctrlPr>
                          </m:sSubPr>
                          <m:e>
                            <m:r>
                              <a:rPr lang="en-US" sz="2400" b="0" i="1" smtClean="0">
                                <a:latin typeface="Cambria Math" panose="02040503050406030204" pitchFamily="18" charset="0"/>
                                <a:cs typeface="Calibri" panose="020F0502020204030204" pitchFamily="34" charset="0"/>
                              </a:rPr>
                              <m:t>𝑠</m:t>
                            </m:r>
                          </m:e>
                          <m:sub>
                            <m:r>
                              <a:rPr lang="en-US" sz="2400" b="0" i="1" smtClean="0">
                                <a:latin typeface="Cambria Math" panose="02040503050406030204" pitchFamily="18" charset="0"/>
                                <a:cs typeface="Calibri" panose="020F0502020204030204" pitchFamily="34" charset="0"/>
                              </a:rPr>
                              <m:t>𝑖</m:t>
                            </m:r>
                          </m:sub>
                        </m:sSub>
                        <m:r>
                          <a:rPr lang="en-US" sz="2400" b="0" i="1" smtClean="0">
                            <a:latin typeface="Cambria Math" panose="02040503050406030204" pitchFamily="18" charset="0"/>
                            <a:cs typeface="Calibri" panose="020F0502020204030204" pitchFamily="34" charset="0"/>
                          </a:rPr>
                          <m:t>, </m:t>
                        </m:r>
                        <m:sSub>
                          <m:sSubPr>
                            <m:ctrlPr>
                              <a:rPr lang="en-US" sz="2400" b="0" i="1" smtClean="0">
                                <a:latin typeface="Cambria Math" panose="02040503050406030204" pitchFamily="18" charset="0"/>
                                <a:cs typeface="Calibri" panose="020F0502020204030204" pitchFamily="34" charset="0"/>
                              </a:rPr>
                            </m:ctrlPr>
                          </m:sSubPr>
                          <m:e>
                            <m:r>
                              <a:rPr lang="en-US" sz="2400" b="0" i="1" smtClean="0">
                                <a:latin typeface="Cambria Math" panose="02040503050406030204" pitchFamily="18" charset="0"/>
                                <a:cs typeface="Calibri" panose="020F0502020204030204" pitchFamily="34" charset="0"/>
                              </a:rPr>
                              <m:t>𝑠</m:t>
                            </m:r>
                          </m:e>
                          <m:sub>
                            <m:r>
                              <a:rPr lang="en-US" sz="2400" b="0" i="1" smtClean="0">
                                <a:latin typeface="Cambria Math" panose="02040503050406030204" pitchFamily="18" charset="0"/>
                                <a:cs typeface="Calibri" panose="020F0502020204030204" pitchFamily="34" charset="0"/>
                              </a:rPr>
                              <m:t>𝑗</m:t>
                            </m:r>
                          </m:sub>
                        </m:sSub>
                      </m:e>
                    </m:d>
                  </m:oMath>
                </a14:m>
                <a:r>
                  <a:rPr lang="en-US" sz="2400" dirty="0">
                    <a:latin typeface="Calibri" panose="020F0502020204030204" pitchFamily="34" charset="0"/>
                    <a:cs typeface="Calibri" panose="020F0502020204030204" pitchFamily="34" charset="0"/>
                  </a:rPr>
                  <a:t>, that is, the probability to switch at a given position from state </a:t>
                </a:r>
                <a14:m>
                  <m:oMath xmlns:m="http://schemas.openxmlformats.org/officeDocument/2006/math">
                    <m:sSub>
                      <m:sSubPr>
                        <m:ctrlPr>
                          <a:rPr lang="en-US" sz="2400" b="0" i="1" smtClean="0">
                            <a:latin typeface="Cambria Math" panose="02040503050406030204" pitchFamily="18" charset="0"/>
                            <a:cs typeface="Calibri" panose="020F0502020204030204" pitchFamily="34" charset="0"/>
                          </a:rPr>
                        </m:ctrlPr>
                      </m:sSubPr>
                      <m:e>
                        <m:r>
                          <a:rPr lang="en-US" sz="2400" b="0" i="1" smtClean="0">
                            <a:latin typeface="Cambria Math" panose="02040503050406030204" pitchFamily="18" charset="0"/>
                            <a:cs typeface="Calibri" panose="020F0502020204030204" pitchFamily="34" charset="0"/>
                          </a:rPr>
                          <m:t>𝑠</m:t>
                        </m:r>
                      </m:e>
                      <m:sub>
                        <m:r>
                          <a:rPr lang="en-US" sz="2400" b="0" i="1" smtClean="0">
                            <a:latin typeface="Cambria Math" panose="02040503050406030204" pitchFamily="18" charset="0"/>
                            <a:cs typeface="Calibri" panose="020F0502020204030204" pitchFamily="34" charset="0"/>
                          </a:rPr>
                          <m:t>𝑖</m:t>
                        </m:r>
                      </m:sub>
                    </m:sSub>
                  </m:oMath>
                </a14:m>
                <a:r>
                  <a:rPr lang="en-US" sz="2400" dirty="0">
                    <a:latin typeface="Calibri" panose="020F0502020204030204" pitchFamily="34" charset="0"/>
                    <a:cs typeface="Calibri" panose="020F0502020204030204" pitchFamily="34" charset="0"/>
                  </a:rPr>
                  <a:t> to state </a:t>
                </a:r>
                <a14:m>
                  <m:oMath xmlns:m="http://schemas.openxmlformats.org/officeDocument/2006/math">
                    <m:sSub>
                      <m:sSubPr>
                        <m:ctrlPr>
                          <a:rPr lang="en-US" sz="2400" b="0" i="1" smtClean="0">
                            <a:latin typeface="Cambria Math" panose="02040503050406030204" pitchFamily="18" charset="0"/>
                            <a:cs typeface="Calibri" panose="020F0502020204030204" pitchFamily="34" charset="0"/>
                          </a:rPr>
                        </m:ctrlPr>
                      </m:sSubPr>
                      <m:e>
                        <m:r>
                          <a:rPr lang="en-US" sz="2400" b="0" i="1" smtClean="0">
                            <a:latin typeface="Cambria Math" panose="02040503050406030204" pitchFamily="18" charset="0"/>
                            <a:cs typeface="Calibri" panose="020F0502020204030204" pitchFamily="34" charset="0"/>
                          </a:rPr>
                          <m:t>𝑠</m:t>
                        </m:r>
                      </m:e>
                      <m:sub>
                        <m:r>
                          <a:rPr lang="en-US" sz="2400" b="0" i="1" smtClean="0">
                            <a:latin typeface="Cambria Math" panose="02040503050406030204" pitchFamily="18" charset="0"/>
                            <a:cs typeface="Calibri" panose="020F0502020204030204" pitchFamily="34" charset="0"/>
                          </a:rPr>
                          <m:t>𝑗</m:t>
                        </m:r>
                      </m:sub>
                    </m:sSub>
                  </m:oMath>
                </a14:m>
                <a:r>
                  <a:rPr lang="en-US" sz="2400" dirty="0">
                    <a:latin typeface="Calibri" panose="020F0502020204030204" pitchFamily="34" charset="0"/>
                    <a:cs typeface="Calibri" panose="020F0502020204030204" pitchFamily="34" charset="0"/>
                  </a:rPr>
                  <a:t>. The transition rate  </a:t>
                </a:r>
                <a14:m>
                  <m:oMath xmlns:m="http://schemas.openxmlformats.org/officeDocument/2006/math">
                    <m:r>
                      <a:rPr lang="it-IT" sz="2400" b="0" i="1" smtClean="0">
                        <a:latin typeface="Cambria Math" panose="02040503050406030204" pitchFamily="18" charset="0"/>
                        <a:cs typeface="Calibri" panose="020F0502020204030204" pitchFamily="34" charset="0"/>
                      </a:rPr>
                      <m:t>𝑝</m:t>
                    </m:r>
                    <m:d>
                      <m:dPr>
                        <m:endChr m:val="|"/>
                        <m:ctrlPr>
                          <a:rPr lang="it-IT" sz="2400" b="0" i="1" smtClean="0">
                            <a:latin typeface="Cambria Math" panose="02040503050406030204" pitchFamily="18" charset="0"/>
                            <a:cs typeface="Calibri" panose="020F0502020204030204" pitchFamily="34" charset="0"/>
                          </a:rPr>
                        </m:ctrlPr>
                      </m:dPr>
                      <m:e>
                        <m:sSub>
                          <m:sSubPr>
                            <m:ctrlPr>
                              <a:rPr lang="it-IT" sz="2400" b="0" i="1" smtClean="0">
                                <a:latin typeface="Cambria Math" panose="02040503050406030204" pitchFamily="18" charset="0"/>
                                <a:cs typeface="Calibri" panose="020F0502020204030204" pitchFamily="34" charset="0"/>
                              </a:rPr>
                            </m:ctrlPr>
                          </m:sSubPr>
                          <m:e>
                            <m:r>
                              <a:rPr lang="it-IT" sz="2400" b="0" i="1" smtClean="0">
                                <a:latin typeface="Cambria Math" panose="02040503050406030204" pitchFamily="18" charset="0"/>
                                <a:cs typeface="Calibri" panose="020F0502020204030204" pitchFamily="34" charset="0"/>
                              </a:rPr>
                              <m:t>𝑠</m:t>
                            </m:r>
                          </m:e>
                          <m:sub>
                            <m:r>
                              <a:rPr lang="it-IT" sz="2400" b="0" i="1" smtClean="0">
                                <a:latin typeface="Cambria Math" panose="02040503050406030204" pitchFamily="18" charset="0"/>
                                <a:cs typeface="Calibri" panose="020F0502020204030204" pitchFamily="34" charset="0"/>
                              </a:rPr>
                              <m:t>𝑗</m:t>
                            </m:r>
                          </m:sub>
                        </m:sSub>
                      </m:e>
                    </m:d>
                    <m:sSub>
                      <m:sSubPr>
                        <m:ctrlPr>
                          <a:rPr lang="it-IT" sz="2400" b="0" i="1" smtClean="0">
                            <a:latin typeface="Cambria Math" panose="02040503050406030204" pitchFamily="18" charset="0"/>
                            <a:cs typeface="Calibri" panose="020F0502020204030204" pitchFamily="34" charset="0"/>
                          </a:rPr>
                        </m:ctrlPr>
                      </m:sSubPr>
                      <m:e>
                        <m:r>
                          <a:rPr lang="it-IT" sz="2400" b="0" i="1" smtClean="0">
                            <a:latin typeface="Cambria Math" panose="02040503050406030204" pitchFamily="18" charset="0"/>
                            <a:cs typeface="Calibri" panose="020F0502020204030204" pitchFamily="34" charset="0"/>
                          </a:rPr>
                          <m:t>𝑠</m:t>
                        </m:r>
                      </m:e>
                      <m:sub>
                        <m:r>
                          <a:rPr lang="it-IT" sz="2400" b="0" i="1" smtClean="0">
                            <a:latin typeface="Cambria Math" panose="02040503050406030204" pitchFamily="18" charset="0"/>
                            <a:cs typeface="Calibri" panose="020F0502020204030204" pitchFamily="34" charset="0"/>
                          </a:rPr>
                          <m:t>𝑖</m:t>
                        </m:r>
                      </m:sub>
                    </m:sSub>
                    <m:r>
                      <a:rPr lang="it-IT" sz="2400" b="0" i="1" smtClean="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between states </a:t>
                </a:r>
                <a14:m>
                  <m:oMath xmlns:m="http://schemas.openxmlformats.org/officeDocument/2006/math">
                    <m:sSub>
                      <m:sSubPr>
                        <m:ctrlPr>
                          <a:rPr lang="it-IT" sz="2400" b="0" i="1" smtClean="0">
                            <a:latin typeface="Cambria Math" panose="02040503050406030204" pitchFamily="18" charset="0"/>
                            <a:cs typeface="Calibri" panose="020F0502020204030204" pitchFamily="34" charset="0"/>
                          </a:rPr>
                        </m:ctrlPr>
                      </m:sSubPr>
                      <m:e>
                        <m:r>
                          <a:rPr lang="it-IT" sz="2400" b="0" i="1" smtClean="0">
                            <a:latin typeface="Cambria Math" panose="02040503050406030204" pitchFamily="18" charset="0"/>
                            <a:cs typeface="Calibri" panose="020F0502020204030204" pitchFamily="34" charset="0"/>
                          </a:rPr>
                          <m:t>𝑠</m:t>
                        </m:r>
                      </m:e>
                      <m:sub>
                        <m:r>
                          <a:rPr lang="it-IT" sz="2400" b="0" i="1" smtClean="0">
                            <a:latin typeface="Cambria Math" panose="02040503050406030204" pitchFamily="18" charset="0"/>
                            <a:cs typeface="Calibri" panose="020F0502020204030204" pitchFamily="34" charset="0"/>
                          </a:rPr>
                          <m:t>𝑖</m:t>
                        </m:r>
                      </m:sub>
                    </m:sSub>
                  </m:oMath>
                </a14:m>
                <a:r>
                  <a:rPr lang="en-US" sz="2400" dirty="0">
                    <a:latin typeface="Calibri" panose="020F0502020204030204" pitchFamily="34" charset="0"/>
                    <a:cs typeface="Calibri" panose="020F0502020204030204" pitchFamily="34" charset="0"/>
                  </a:rPr>
                  <a:t> and </a:t>
                </a:r>
                <a14:m>
                  <m:oMath xmlns:m="http://schemas.openxmlformats.org/officeDocument/2006/math">
                    <m:sSub>
                      <m:sSubPr>
                        <m:ctrlPr>
                          <a:rPr lang="it-IT" sz="2400" b="0" i="1" smtClean="0">
                            <a:latin typeface="Cambria Math" panose="02040503050406030204" pitchFamily="18" charset="0"/>
                            <a:cs typeface="Calibri" panose="020F0502020204030204" pitchFamily="34" charset="0"/>
                          </a:rPr>
                        </m:ctrlPr>
                      </m:sSubPr>
                      <m:e>
                        <m:r>
                          <a:rPr lang="it-IT" sz="2400" b="0" i="1" smtClean="0">
                            <a:latin typeface="Cambria Math" panose="02040503050406030204" pitchFamily="18" charset="0"/>
                            <a:cs typeface="Calibri" panose="020F0502020204030204" pitchFamily="34" charset="0"/>
                          </a:rPr>
                          <m:t>𝑠</m:t>
                        </m:r>
                      </m:e>
                      <m:sub>
                        <m:r>
                          <a:rPr lang="it-IT" sz="2400" b="0" i="1" smtClean="0">
                            <a:latin typeface="Cambria Math" panose="02040503050406030204" pitchFamily="18" charset="0"/>
                            <a:cs typeface="Calibri" panose="020F0502020204030204" pitchFamily="34" charset="0"/>
                          </a:rPr>
                          <m:t>𝑗</m:t>
                        </m:r>
                      </m:sub>
                    </m:sSub>
                    <m:r>
                      <a:rPr lang="it-IT" sz="2400" b="0" i="0" smtClean="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can be computed as</a:t>
                </a:r>
              </a:p>
              <a:p>
                <a:pPr marL="0" indent="0" algn="just">
                  <a:buNone/>
                </a:pPr>
                <a14:m>
                  <m:oMathPara xmlns:m="http://schemas.openxmlformats.org/officeDocument/2006/math">
                    <m:oMathParaPr>
                      <m:jc m:val="centerGroup"/>
                    </m:oMathParaPr>
                    <m:oMath xmlns:m="http://schemas.openxmlformats.org/officeDocument/2006/math">
                      <m:r>
                        <a:rPr lang="it-IT" sz="2400" i="1" smtClean="0">
                          <a:latin typeface="Cambria Math" panose="02040503050406030204" pitchFamily="18" charset="0"/>
                          <a:cs typeface="Calibri" panose="020F0502020204030204" pitchFamily="34" charset="0"/>
                        </a:rPr>
                        <m:t>𝑝</m:t>
                      </m:r>
                      <m:d>
                        <m:dPr>
                          <m:endChr m:val="|"/>
                          <m:ctrlPr>
                            <a:rPr lang="it-IT" sz="2400" i="1">
                              <a:latin typeface="Cambria Math" panose="02040503050406030204" pitchFamily="18" charset="0"/>
                              <a:cs typeface="Calibri" panose="020F0502020204030204" pitchFamily="34" charset="0"/>
                            </a:rPr>
                          </m:ctrlPr>
                        </m:dPr>
                        <m:e>
                          <m:sSub>
                            <m:sSubPr>
                              <m:ctrlPr>
                                <a:rPr lang="it-IT" sz="2400" i="1">
                                  <a:latin typeface="Cambria Math" panose="02040503050406030204" pitchFamily="18" charset="0"/>
                                  <a:cs typeface="Calibri" panose="020F0502020204030204" pitchFamily="34" charset="0"/>
                                </a:rPr>
                              </m:ctrlPr>
                            </m:sSubPr>
                            <m:e>
                              <m:r>
                                <a:rPr lang="it-IT" sz="2400" i="1">
                                  <a:latin typeface="Cambria Math" panose="02040503050406030204" pitchFamily="18" charset="0"/>
                                  <a:cs typeface="Calibri" panose="020F0502020204030204" pitchFamily="34" charset="0"/>
                                </a:rPr>
                                <m:t>𝑠</m:t>
                              </m:r>
                            </m:e>
                            <m:sub>
                              <m:r>
                                <a:rPr lang="it-IT" sz="2400" i="1">
                                  <a:latin typeface="Cambria Math" panose="02040503050406030204" pitchFamily="18" charset="0"/>
                                  <a:cs typeface="Calibri" panose="020F0502020204030204" pitchFamily="34" charset="0"/>
                                </a:rPr>
                                <m:t>𝑗</m:t>
                              </m:r>
                            </m:sub>
                          </m:sSub>
                        </m:e>
                      </m:d>
                      <m:sSub>
                        <m:sSubPr>
                          <m:ctrlPr>
                            <a:rPr lang="it-IT" sz="2400" i="1">
                              <a:latin typeface="Cambria Math" panose="02040503050406030204" pitchFamily="18" charset="0"/>
                              <a:cs typeface="Calibri" panose="020F0502020204030204" pitchFamily="34" charset="0"/>
                            </a:rPr>
                          </m:ctrlPr>
                        </m:sSubPr>
                        <m:e>
                          <m:r>
                            <a:rPr lang="it-IT" sz="2400" i="1">
                              <a:latin typeface="Cambria Math" panose="02040503050406030204" pitchFamily="18" charset="0"/>
                              <a:cs typeface="Calibri" panose="020F0502020204030204" pitchFamily="34" charset="0"/>
                            </a:rPr>
                            <m:t>𝑠</m:t>
                          </m:r>
                        </m:e>
                        <m:sub>
                          <m:r>
                            <a:rPr lang="it-IT" sz="2400" i="1">
                              <a:latin typeface="Cambria Math" panose="02040503050406030204" pitchFamily="18" charset="0"/>
                              <a:cs typeface="Calibri" panose="020F0502020204030204" pitchFamily="34" charset="0"/>
                            </a:rPr>
                            <m:t>𝑖</m:t>
                          </m:r>
                        </m:sub>
                      </m:sSub>
                      <m:r>
                        <a:rPr lang="it-IT" sz="2400" i="1">
                          <a:latin typeface="Cambria Math" panose="02040503050406030204" pitchFamily="18" charset="0"/>
                          <a:cs typeface="Calibri" panose="020F0502020204030204" pitchFamily="34" charset="0"/>
                        </a:rPr>
                        <m:t>)</m:t>
                      </m:r>
                      <m:r>
                        <a:rPr lang="it-IT" sz="2400" b="0" i="1" smtClean="0">
                          <a:latin typeface="Cambria Math" panose="02040503050406030204" pitchFamily="18" charset="0"/>
                          <a:cs typeface="Calibri" panose="020F0502020204030204" pitchFamily="34" charset="0"/>
                        </a:rPr>
                        <m:t>=</m:t>
                      </m:r>
                      <m:f>
                        <m:fPr>
                          <m:ctrlPr>
                            <a:rPr lang="it-IT" sz="2400" b="0" i="1" smtClean="0">
                              <a:latin typeface="Cambria Math" panose="02040503050406030204" pitchFamily="18" charset="0"/>
                              <a:cs typeface="Calibri" panose="020F0502020204030204" pitchFamily="34" charset="0"/>
                            </a:rPr>
                          </m:ctrlPr>
                        </m:fPr>
                        <m:num>
                          <m:r>
                            <a:rPr lang="it-IT" sz="2400" b="0" i="1" smtClean="0">
                              <a:latin typeface="Cambria Math" panose="02040503050406030204" pitchFamily="18" charset="0"/>
                              <a:cs typeface="Calibri" panose="020F0502020204030204" pitchFamily="34" charset="0"/>
                            </a:rPr>
                            <m:t> </m:t>
                          </m:r>
                          <m:nary>
                            <m:naryPr>
                              <m:chr m:val="∑"/>
                              <m:ctrlPr>
                                <a:rPr lang="it-IT" sz="2400" b="0" i="1" smtClean="0">
                                  <a:latin typeface="Cambria Math" panose="02040503050406030204" pitchFamily="18" charset="0"/>
                                  <a:cs typeface="Calibri" panose="020F0502020204030204" pitchFamily="34" charset="0"/>
                                </a:rPr>
                              </m:ctrlPr>
                            </m:naryPr>
                            <m:sub>
                              <m:r>
                                <m:rPr>
                                  <m:brk m:alnAt="23"/>
                                </m:rPr>
                                <a:rPr lang="it-IT" sz="2400" b="0" i="1" smtClean="0">
                                  <a:latin typeface="Cambria Math" panose="02040503050406030204" pitchFamily="18" charset="0"/>
                                  <a:cs typeface="Calibri" panose="020F0502020204030204" pitchFamily="34" charset="0"/>
                                </a:rPr>
                                <m:t>𝑡</m:t>
                              </m:r>
                              <m:r>
                                <a:rPr lang="it-IT" sz="2400" b="0" i="1" smtClean="0">
                                  <a:latin typeface="Cambria Math" panose="02040503050406030204" pitchFamily="18" charset="0"/>
                                  <a:cs typeface="Calibri" panose="020F0502020204030204" pitchFamily="34" charset="0"/>
                                </a:rPr>
                                <m:t>=1 </m:t>
                              </m:r>
                            </m:sub>
                            <m:sup>
                              <m:r>
                                <a:rPr lang="it-IT" sz="2400" b="0" i="1" smtClean="0">
                                  <a:latin typeface="Cambria Math" panose="02040503050406030204" pitchFamily="18" charset="0"/>
                                  <a:cs typeface="Calibri" panose="020F0502020204030204" pitchFamily="34" charset="0"/>
                                </a:rPr>
                                <m:t>𝐿</m:t>
                              </m:r>
                              <m:r>
                                <a:rPr lang="it-IT" sz="2400" b="0" i="1" smtClean="0">
                                  <a:latin typeface="Cambria Math" panose="02040503050406030204" pitchFamily="18" charset="0"/>
                                  <a:cs typeface="Calibri" panose="020F0502020204030204" pitchFamily="34" charset="0"/>
                                </a:rPr>
                                <m:t>−1</m:t>
                              </m:r>
                            </m:sup>
                            <m:e>
                              <m:sSub>
                                <m:sSubPr>
                                  <m:ctrlPr>
                                    <a:rPr lang="it-IT" sz="2400" b="0" i="1" smtClean="0">
                                      <a:latin typeface="Cambria Math" panose="02040503050406030204" pitchFamily="18" charset="0"/>
                                      <a:cs typeface="Calibri" panose="020F0502020204030204" pitchFamily="34" charset="0"/>
                                    </a:rPr>
                                  </m:ctrlPr>
                                </m:sSubPr>
                                <m:e>
                                  <m:r>
                                    <a:rPr lang="it-IT" sz="2400" b="0" i="1" smtClean="0">
                                      <a:latin typeface="Cambria Math" panose="02040503050406030204" pitchFamily="18" charset="0"/>
                                      <a:cs typeface="Calibri" panose="020F0502020204030204" pitchFamily="34" charset="0"/>
                                    </a:rPr>
                                    <m:t>𝑛</m:t>
                                  </m:r>
                                </m:e>
                                <m:sub>
                                  <m:r>
                                    <a:rPr lang="it-IT" sz="2400" b="0" i="1" smtClean="0">
                                      <a:latin typeface="Cambria Math" panose="02040503050406030204" pitchFamily="18" charset="0"/>
                                      <a:cs typeface="Calibri" panose="020F0502020204030204" pitchFamily="34" charset="0"/>
                                    </a:rPr>
                                    <m:t>𝑡</m:t>
                                  </m:r>
                                  <m:r>
                                    <a:rPr lang="it-IT" sz="2400" b="0" i="1" smtClean="0">
                                      <a:latin typeface="Cambria Math" panose="02040503050406030204" pitchFamily="18" charset="0"/>
                                      <a:cs typeface="Calibri" panose="020F0502020204030204" pitchFamily="34" charset="0"/>
                                    </a:rPr>
                                    <m:t>,</m:t>
                                  </m:r>
                                  <m:r>
                                    <a:rPr lang="it-IT" sz="2400" b="0" i="1" smtClean="0">
                                      <a:latin typeface="Cambria Math" panose="02040503050406030204" pitchFamily="18" charset="0"/>
                                      <a:cs typeface="Calibri" panose="020F0502020204030204" pitchFamily="34" charset="0"/>
                                    </a:rPr>
                                    <m:t>𝑡</m:t>
                                  </m:r>
                                  <m:r>
                                    <a:rPr lang="it-IT" sz="2400" b="0" i="1" smtClean="0">
                                      <a:latin typeface="Cambria Math" panose="02040503050406030204" pitchFamily="18" charset="0"/>
                                      <a:cs typeface="Calibri" panose="020F0502020204030204" pitchFamily="34" charset="0"/>
                                    </a:rPr>
                                    <m:t>+1</m:t>
                                  </m:r>
                                </m:sub>
                              </m:sSub>
                              <m:r>
                                <a:rPr lang="it-IT" sz="2400" b="0" i="1" smtClean="0">
                                  <a:latin typeface="Cambria Math" panose="02040503050406030204" pitchFamily="18" charset="0"/>
                                  <a:cs typeface="Calibri" panose="020F0502020204030204" pitchFamily="34" charset="0"/>
                                </a:rPr>
                                <m:t>(</m:t>
                              </m:r>
                              <m:sSub>
                                <m:sSubPr>
                                  <m:ctrlPr>
                                    <a:rPr lang="it-IT" sz="2400" b="0" i="1" smtClean="0">
                                      <a:latin typeface="Cambria Math" panose="02040503050406030204" pitchFamily="18" charset="0"/>
                                      <a:cs typeface="Calibri" panose="020F0502020204030204" pitchFamily="34" charset="0"/>
                                    </a:rPr>
                                  </m:ctrlPr>
                                </m:sSubPr>
                                <m:e>
                                  <m:r>
                                    <a:rPr lang="it-IT" sz="2400" b="0" i="1" smtClean="0">
                                      <a:latin typeface="Cambria Math" panose="02040503050406030204" pitchFamily="18" charset="0"/>
                                      <a:cs typeface="Calibri" panose="020F0502020204030204" pitchFamily="34" charset="0"/>
                                    </a:rPr>
                                    <m:t>𝑠</m:t>
                                  </m:r>
                                </m:e>
                                <m:sub>
                                  <m:r>
                                    <a:rPr lang="it-IT" sz="2400" b="0" i="1" smtClean="0">
                                      <a:latin typeface="Cambria Math" panose="02040503050406030204" pitchFamily="18" charset="0"/>
                                      <a:cs typeface="Calibri" panose="020F0502020204030204" pitchFamily="34" charset="0"/>
                                    </a:rPr>
                                    <m:t>𝑖</m:t>
                                  </m:r>
                                </m:sub>
                              </m:sSub>
                              <m:r>
                                <a:rPr lang="it-IT" sz="2400" b="0" i="1" smtClean="0">
                                  <a:latin typeface="Cambria Math" panose="02040503050406030204" pitchFamily="18" charset="0"/>
                                  <a:cs typeface="Calibri" panose="020F0502020204030204" pitchFamily="34" charset="0"/>
                                </a:rPr>
                                <m:t>,  </m:t>
                              </m:r>
                              <m:sSub>
                                <m:sSubPr>
                                  <m:ctrlPr>
                                    <a:rPr lang="it-IT" sz="2400" b="0" i="1" smtClean="0">
                                      <a:latin typeface="Cambria Math" panose="02040503050406030204" pitchFamily="18" charset="0"/>
                                      <a:cs typeface="Calibri" panose="020F0502020204030204" pitchFamily="34" charset="0"/>
                                    </a:rPr>
                                  </m:ctrlPr>
                                </m:sSubPr>
                                <m:e>
                                  <m:r>
                                    <a:rPr lang="it-IT" sz="2400" b="0" i="1" smtClean="0">
                                      <a:latin typeface="Cambria Math" panose="02040503050406030204" pitchFamily="18" charset="0"/>
                                      <a:cs typeface="Calibri" panose="020F0502020204030204" pitchFamily="34" charset="0"/>
                                    </a:rPr>
                                    <m:t>𝑠</m:t>
                                  </m:r>
                                </m:e>
                                <m:sub>
                                  <m:r>
                                    <a:rPr lang="it-IT" sz="2400" b="0" i="1" smtClean="0">
                                      <a:latin typeface="Cambria Math" panose="02040503050406030204" pitchFamily="18" charset="0"/>
                                      <a:cs typeface="Calibri" panose="020F0502020204030204" pitchFamily="34" charset="0"/>
                                    </a:rPr>
                                    <m:t>𝑗</m:t>
                                  </m:r>
                                </m:sub>
                              </m:sSub>
                              <m:r>
                                <a:rPr lang="it-IT" sz="2400" b="0" i="1" smtClean="0">
                                  <a:latin typeface="Cambria Math" panose="02040503050406030204" pitchFamily="18" charset="0"/>
                                  <a:cs typeface="Calibri" panose="020F0502020204030204" pitchFamily="34" charset="0"/>
                                </a:rPr>
                                <m:t>)</m:t>
                              </m:r>
                            </m:e>
                          </m:nary>
                        </m:num>
                        <m:den>
                          <m:nary>
                            <m:naryPr>
                              <m:chr m:val="∑"/>
                              <m:ctrlPr>
                                <a:rPr lang="it-IT" sz="2400" i="1">
                                  <a:latin typeface="Cambria Math" panose="02040503050406030204" pitchFamily="18" charset="0"/>
                                  <a:cs typeface="Calibri" panose="020F0502020204030204" pitchFamily="34" charset="0"/>
                                </a:rPr>
                              </m:ctrlPr>
                            </m:naryPr>
                            <m:sub>
                              <m:r>
                                <m:rPr>
                                  <m:brk m:alnAt="23"/>
                                </m:rPr>
                                <a:rPr lang="it-IT" sz="2400" i="1">
                                  <a:latin typeface="Cambria Math" panose="02040503050406030204" pitchFamily="18" charset="0"/>
                                  <a:cs typeface="Calibri" panose="020F0502020204030204" pitchFamily="34" charset="0"/>
                                </a:rPr>
                                <m:t>𝑡</m:t>
                              </m:r>
                              <m:r>
                                <a:rPr lang="it-IT" sz="2400" i="1">
                                  <a:latin typeface="Cambria Math" panose="02040503050406030204" pitchFamily="18" charset="0"/>
                                  <a:cs typeface="Calibri" panose="020F0502020204030204" pitchFamily="34" charset="0"/>
                                </a:rPr>
                                <m:t>=1 </m:t>
                              </m:r>
                            </m:sub>
                            <m:sup>
                              <m:r>
                                <a:rPr lang="it-IT" sz="2400" i="1">
                                  <a:latin typeface="Cambria Math" panose="02040503050406030204" pitchFamily="18" charset="0"/>
                                  <a:cs typeface="Calibri" panose="020F0502020204030204" pitchFamily="34" charset="0"/>
                                </a:rPr>
                                <m:t>𝐿</m:t>
                              </m:r>
                              <m:r>
                                <a:rPr lang="it-IT" sz="2400" i="1">
                                  <a:latin typeface="Cambria Math" panose="02040503050406030204" pitchFamily="18" charset="0"/>
                                  <a:cs typeface="Calibri" panose="020F0502020204030204" pitchFamily="34" charset="0"/>
                                </a:rPr>
                                <m:t>−1</m:t>
                              </m:r>
                            </m:sup>
                            <m:e>
                              <m:sSub>
                                <m:sSubPr>
                                  <m:ctrlPr>
                                    <a:rPr lang="it-IT" sz="2400" i="1">
                                      <a:latin typeface="Cambria Math" panose="02040503050406030204" pitchFamily="18" charset="0"/>
                                      <a:cs typeface="Calibri" panose="020F0502020204030204" pitchFamily="34" charset="0"/>
                                    </a:rPr>
                                  </m:ctrlPr>
                                </m:sSubPr>
                                <m:e>
                                  <m:r>
                                    <a:rPr lang="it-IT" sz="2400" i="1">
                                      <a:latin typeface="Cambria Math" panose="02040503050406030204" pitchFamily="18" charset="0"/>
                                      <a:cs typeface="Calibri" panose="020F0502020204030204" pitchFamily="34" charset="0"/>
                                    </a:rPr>
                                    <m:t>𝑛</m:t>
                                  </m:r>
                                </m:e>
                                <m:sub>
                                  <m:r>
                                    <a:rPr lang="it-IT" sz="2400" i="1">
                                      <a:latin typeface="Cambria Math" panose="02040503050406030204" pitchFamily="18" charset="0"/>
                                      <a:cs typeface="Calibri" panose="020F0502020204030204" pitchFamily="34" charset="0"/>
                                    </a:rPr>
                                    <m:t>𝑡</m:t>
                                  </m:r>
                                </m:sub>
                              </m:sSub>
                              <m:r>
                                <a:rPr lang="it-IT" sz="2400" i="1">
                                  <a:latin typeface="Cambria Math" panose="02040503050406030204" pitchFamily="18" charset="0"/>
                                  <a:cs typeface="Calibri" panose="020F0502020204030204" pitchFamily="34" charset="0"/>
                                </a:rPr>
                                <m:t>(</m:t>
                              </m:r>
                              <m:sSub>
                                <m:sSubPr>
                                  <m:ctrlPr>
                                    <a:rPr lang="it-IT" sz="2400" i="1">
                                      <a:latin typeface="Cambria Math" panose="02040503050406030204" pitchFamily="18" charset="0"/>
                                      <a:cs typeface="Calibri" panose="020F0502020204030204" pitchFamily="34" charset="0"/>
                                    </a:rPr>
                                  </m:ctrlPr>
                                </m:sSubPr>
                                <m:e>
                                  <m:r>
                                    <a:rPr lang="it-IT" sz="2400" i="1">
                                      <a:latin typeface="Cambria Math" panose="02040503050406030204" pitchFamily="18" charset="0"/>
                                      <a:cs typeface="Calibri" panose="020F0502020204030204" pitchFamily="34" charset="0"/>
                                    </a:rPr>
                                    <m:t>𝑠</m:t>
                                  </m:r>
                                </m:e>
                                <m:sub>
                                  <m:r>
                                    <a:rPr lang="it-IT" sz="2400" i="1">
                                      <a:latin typeface="Cambria Math" panose="02040503050406030204" pitchFamily="18" charset="0"/>
                                      <a:cs typeface="Calibri" panose="020F0502020204030204" pitchFamily="34" charset="0"/>
                                    </a:rPr>
                                    <m:t>𝑖</m:t>
                                  </m:r>
                                </m:sub>
                              </m:sSub>
                              <m:r>
                                <a:rPr lang="it-IT" sz="2400" b="0" i="1" smtClean="0">
                                  <a:latin typeface="Cambria Math" panose="02040503050406030204" pitchFamily="18" charset="0"/>
                                  <a:cs typeface="Calibri" panose="020F0502020204030204" pitchFamily="34" charset="0"/>
                                </a:rPr>
                                <m:t>)</m:t>
                              </m:r>
                            </m:e>
                          </m:nary>
                        </m:den>
                      </m:f>
                      <m:r>
                        <a:rPr lang="it-IT" sz="2400" i="1">
                          <a:latin typeface="Cambria Math" panose="02040503050406030204" pitchFamily="18" charset="0"/>
                          <a:cs typeface="Calibri" panose="020F0502020204030204" pitchFamily="34" charset="0"/>
                        </a:rPr>
                        <m:t> </m:t>
                      </m:r>
                    </m:oMath>
                  </m:oMathPara>
                </a14:m>
                <a:endParaRPr lang="en-US" sz="2400" dirty="0">
                  <a:latin typeface="Calibri" panose="020F0502020204030204" pitchFamily="34" charset="0"/>
                  <a:cs typeface="Calibri" panose="020F0502020204030204" pitchFamily="34" charset="0"/>
                </a:endParaRPr>
              </a:p>
              <a:p>
                <a:pPr marL="0" indent="0" algn="just">
                  <a:buNone/>
                </a:pPr>
                <a:r>
                  <a:rPr lang="en-US" sz="2400" dirty="0">
                    <a:latin typeface="Calibri" panose="020F0502020204030204" pitchFamily="34" charset="0"/>
                    <a:cs typeface="Calibri" panose="020F0502020204030204" pitchFamily="34" charset="0"/>
                  </a:rPr>
                  <a:t>where L is the maximum observed sequence length, </a:t>
                </a:r>
                <a14:m>
                  <m:oMath xmlns:m="http://schemas.openxmlformats.org/officeDocument/2006/math">
                    <m:sSub>
                      <m:sSubPr>
                        <m:ctrlPr>
                          <a:rPr lang="it-IT" sz="2400" i="1">
                            <a:latin typeface="Cambria Math" panose="02040503050406030204" pitchFamily="18" charset="0"/>
                            <a:cs typeface="Calibri" panose="020F0502020204030204" pitchFamily="34" charset="0"/>
                          </a:rPr>
                        </m:ctrlPr>
                      </m:sSubPr>
                      <m:e>
                        <m:r>
                          <a:rPr lang="it-IT" sz="2400" i="1">
                            <a:latin typeface="Cambria Math" panose="02040503050406030204" pitchFamily="18" charset="0"/>
                            <a:cs typeface="Calibri" panose="020F0502020204030204" pitchFamily="34" charset="0"/>
                          </a:rPr>
                          <m:t>𝑛</m:t>
                        </m:r>
                      </m:e>
                      <m:sub>
                        <m:r>
                          <a:rPr lang="it-IT" sz="2400" i="1">
                            <a:latin typeface="Cambria Math" panose="02040503050406030204" pitchFamily="18" charset="0"/>
                            <a:cs typeface="Calibri" panose="020F0502020204030204" pitchFamily="34" charset="0"/>
                          </a:rPr>
                          <m:t>𝑡</m:t>
                        </m:r>
                      </m:sub>
                    </m:sSub>
                    <m:d>
                      <m:dPr>
                        <m:ctrlPr>
                          <a:rPr lang="it-IT" sz="2400" i="1">
                            <a:latin typeface="Cambria Math" panose="02040503050406030204" pitchFamily="18" charset="0"/>
                            <a:cs typeface="Calibri" panose="020F0502020204030204" pitchFamily="34" charset="0"/>
                          </a:rPr>
                        </m:ctrlPr>
                      </m:dPr>
                      <m:e>
                        <m:sSub>
                          <m:sSubPr>
                            <m:ctrlPr>
                              <a:rPr lang="it-IT" sz="2400" i="1">
                                <a:latin typeface="Cambria Math" panose="02040503050406030204" pitchFamily="18" charset="0"/>
                                <a:cs typeface="Calibri" panose="020F0502020204030204" pitchFamily="34" charset="0"/>
                              </a:rPr>
                            </m:ctrlPr>
                          </m:sSubPr>
                          <m:e>
                            <m:r>
                              <a:rPr lang="it-IT" sz="2400" i="1">
                                <a:latin typeface="Cambria Math" panose="02040503050406030204" pitchFamily="18" charset="0"/>
                                <a:cs typeface="Calibri" panose="020F0502020204030204" pitchFamily="34" charset="0"/>
                              </a:rPr>
                              <m:t>𝑠</m:t>
                            </m:r>
                          </m:e>
                          <m:sub>
                            <m:r>
                              <a:rPr lang="it-IT" sz="2400" b="0" i="1" smtClean="0">
                                <a:latin typeface="Cambria Math" panose="02040503050406030204" pitchFamily="18" charset="0"/>
                                <a:cs typeface="Calibri" panose="020F0502020204030204" pitchFamily="34" charset="0"/>
                              </a:rPr>
                              <m:t>𝑖</m:t>
                            </m:r>
                          </m:sub>
                        </m:sSub>
                      </m:e>
                    </m:d>
                  </m:oMath>
                </a14:m>
                <a:r>
                  <a:rPr lang="en-US" sz="2400" dirty="0">
                    <a:latin typeface="Calibri" panose="020F0502020204030204" pitchFamily="34" charset="0"/>
                    <a:cs typeface="Calibri" panose="020F0502020204030204" pitchFamily="34" charset="0"/>
                  </a:rPr>
                  <a:t> is the number of sequences with state </a:t>
                </a:r>
                <a14:m>
                  <m:oMath xmlns:m="http://schemas.openxmlformats.org/officeDocument/2006/math">
                    <m:sSub>
                      <m:sSubPr>
                        <m:ctrlPr>
                          <a:rPr lang="it-IT" sz="2400" i="1">
                            <a:latin typeface="Cambria Math" panose="02040503050406030204" pitchFamily="18" charset="0"/>
                            <a:cs typeface="Calibri" panose="020F0502020204030204" pitchFamily="34" charset="0"/>
                          </a:rPr>
                        </m:ctrlPr>
                      </m:sSubPr>
                      <m:e>
                        <m:r>
                          <a:rPr lang="it-IT" sz="2400" i="1">
                            <a:latin typeface="Cambria Math" panose="02040503050406030204" pitchFamily="18" charset="0"/>
                            <a:cs typeface="Calibri" panose="020F0502020204030204" pitchFamily="34" charset="0"/>
                          </a:rPr>
                          <m:t>𝑠</m:t>
                        </m:r>
                      </m:e>
                      <m:sub>
                        <m:r>
                          <a:rPr lang="it-IT" sz="2400" i="1">
                            <a:latin typeface="Cambria Math" panose="02040503050406030204" pitchFamily="18" charset="0"/>
                            <a:cs typeface="Calibri" panose="020F0502020204030204" pitchFamily="34" charset="0"/>
                          </a:rPr>
                          <m:t>𝑖</m:t>
                        </m:r>
                      </m:sub>
                    </m:sSub>
                  </m:oMath>
                </a14:m>
                <a:r>
                  <a:rPr lang="en-US" sz="2400" dirty="0">
                    <a:latin typeface="Calibri" panose="020F0502020204030204" pitchFamily="34" charset="0"/>
                    <a:cs typeface="Calibri" panose="020F0502020204030204" pitchFamily="34" charset="0"/>
                  </a:rPr>
                  <a:t> at position t, and </a:t>
                </a:r>
                <a14:m>
                  <m:oMath xmlns:m="http://schemas.openxmlformats.org/officeDocument/2006/math">
                    <m:sSub>
                      <m:sSubPr>
                        <m:ctrlPr>
                          <a:rPr lang="it-IT" sz="2400" i="1">
                            <a:latin typeface="Cambria Math" panose="02040503050406030204" pitchFamily="18" charset="0"/>
                            <a:cs typeface="Calibri" panose="020F0502020204030204" pitchFamily="34" charset="0"/>
                          </a:rPr>
                        </m:ctrlPr>
                      </m:sSubPr>
                      <m:e>
                        <m:r>
                          <a:rPr lang="it-IT" sz="2400" i="1">
                            <a:latin typeface="Cambria Math" panose="02040503050406030204" pitchFamily="18" charset="0"/>
                            <a:cs typeface="Calibri" panose="020F0502020204030204" pitchFamily="34" charset="0"/>
                          </a:rPr>
                          <m:t>𝑛</m:t>
                        </m:r>
                      </m:e>
                      <m:sub>
                        <m:r>
                          <a:rPr lang="it-IT" sz="2400" i="1">
                            <a:latin typeface="Cambria Math" panose="02040503050406030204" pitchFamily="18" charset="0"/>
                            <a:cs typeface="Calibri" panose="020F0502020204030204" pitchFamily="34" charset="0"/>
                          </a:rPr>
                          <m:t>𝑡</m:t>
                        </m:r>
                        <m:r>
                          <a:rPr lang="it-IT" sz="2400" i="1">
                            <a:latin typeface="Cambria Math" panose="02040503050406030204" pitchFamily="18" charset="0"/>
                            <a:cs typeface="Calibri" panose="020F0502020204030204" pitchFamily="34" charset="0"/>
                          </a:rPr>
                          <m:t>,</m:t>
                        </m:r>
                        <m:r>
                          <a:rPr lang="it-IT" sz="2400" i="1">
                            <a:latin typeface="Cambria Math" panose="02040503050406030204" pitchFamily="18" charset="0"/>
                            <a:cs typeface="Calibri" panose="020F0502020204030204" pitchFamily="34" charset="0"/>
                          </a:rPr>
                          <m:t>𝑡</m:t>
                        </m:r>
                        <m:r>
                          <a:rPr lang="it-IT" sz="2400" i="1">
                            <a:latin typeface="Cambria Math" panose="02040503050406030204" pitchFamily="18" charset="0"/>
                            <a:cs typeface="Calibri" panose="020F0502020204030204" pitchFamily="34" charset="0"/>
                          </a:rPr>
                          <m:t>+1</m:t>
                        </m:r>
                      </m:sub>
                    </m:sSub>
                    <m:r>
                      <a:rPr lang="it-IT" sz="2400" i="1">
                        <a:latin typeface="Cambria Math" panose="02040503050406030204" pitchFamily="18" charset="0"/>
                        <a:cs typeface="Calibri" panose="020F0502020204030204" pitchFamily="34" charset="0"/>
                      </a:rPr>
                      <m:t>(</m:t>
                    </m:r>
                    <m:sSub>
                      <m:sSubPr>
                        <m:ctrlPr>
                          <a:rPr lang="it-IT" sz="2400" i="1">
                            <a:latin typeface="Cambria Math" panose="02040503050406030204" pitchFamily="18" charset="0"/>
                            <a:cs typeface="Calibri" panose="020F0502020204030204" pitchFamily="34" charset="0"/>
                          </a:rPr>
                        </m:ctrlPr>
                      </m:sSubPr>
                      <m:e>
                        <m:r>
                          <a:rPr lang="it-IT" sz="2400" i="1">
                            <a:latin typeface="Cambria Math" panose="02040503050406030204" pitchFamily="18" charset="0"/>
                            <a:cs typeface="Calibri" panose="020F0502020204030204" pitchFamily="34" charset="0"/>
                          </a:rPr>
                          <m:t>𝑠</m:t>
                        </m:r>
                      </m:e>
                      <m:sub>
                        <m:r>
                          <a:rPr lang="it-IT" sz="2400" i="1">
                            <a:latin typeface="Cambria Math" panose="02040503050406030204" pitchFamily="18" charset="0"/>
                            <a:cs typeface="Calibri" panose="020F0502020204030204" pitchFamily="34" charset="0"/>
                          </a:rPr>
                          <m:t>𝑖</m:t>
                        </m:r>
                      </m:sub>
                    </m:sSub>
                    <m:r>
                      <a:rPr lang="it-IT" sz="2400" i="1">
                        <a:latin typeface="Cambria Math" panose="02040503050406030204" pitchFamily="18" charset="0"/>
                        <a:cs typeface="Calibri" panose="020F0502020204030204" pitchFamily="34" charset="0"/>
                      </a:rPr>
                      <m:t>,  </m:t>
                    </m:r>
                    <m:sSub>
                      <m:sSubPr>
                        <m:ctrlPr>
                          <a:rPr lang="it-IT" sz="2400" i="1">
                            <a:latin typeface="Cambria Math" panose="02040503050406030204" pitchFamily="18" charset="0"/>
                            <a:cs typeface="Calibri" panose="020F0502020204030204" pitchFamily="34" charset="0"/>
                          </a:rPr>
                        </m:ctrlPr>
                      </m:sSubPr>
                      <m:e>
                        <m:r>
                          <a:rPr lang="it-IT" sz="2400" i="1">
                            <a:latin typeface="Cambria Math" panose="02040503050406030204" pitchFamily="18" charset="0"/>
                            <a:cs typeface="Calibri" panose="020F0502020204030204" pitchFamily="34" charset="0"/>
                          </a:rPr>
                          <m:t>𝑠</m:t>
                        </m:r>
                      </m:e>
                      <m:sub>
                        <m:r>
                          <a:rPr lang="it-IT" sz="2400" i="1">
                            <a:latin typeface="Cambria Math" panose="02040503050406030204" pitchFamily="18" charset="0"/>
                            <a:cs typeface="Calibri" panose="020F0502020204030204" pitchFamily="34" charset="0"/>
                          </a:rPr>
                          <m:t>𝑗</m:t>
                        </m:r>
                      </m:sub>
                    </m:sSub>
                  </m:oMath>
                </a14:m>
                <a:r>
                  <a:rPr lang="en-US" sz="2400" dirty="0">
                    <a:latin typeface="Calibri" panose="020F0502020204030204" pitchFamily="34" charset="0"/>
                    <a:cs typeface="Calibri" panose="020F0502020204030204" pitchFamily="34" charset="0"/>
                  </a:rPr>
                  <a:t>) the number of sequences with state </a:t>
                </a:r>
                <a14:m>
                  <m:oMath xmlns:m="http://schemas.openxmlformats.org/officeDocument/2006/math">
                    <m:sSub>
                      <m:sSubPr>
                        <m:ctrlPr>
                          <a:rPr lang="it-IT" sz="2400" i="1">
                            <a:latin typeface="Cambria Math" panose="02040503050406030204" pitchFamily="18" charset="0"/>
                            <a:cs typeface="Calibri" panose="020F0502020204030204" pitchFamily="34" charset="0"/>
                          </a:rPr>
                        </m:ctrlPr>
                      </m:sSubPr>
                      <m:e>
                        <m:r>
                          <a:rPr lang="it-IT" sz="2400" i="1">
                            <a:latin typeface="Cambria Math" panose="02040503050406030204" pitchFamily="18" charset="0"/>
                            <a:cs typeface="Calibri" panose="020F0502020204030204" pitchFamily="34" charset="0"/>
                          </a:rPr>
                          <m:t>𝑠</m:t>
                        </m:r>
                      </m:e>
                      <m:sub>
                        <m:r>
                          <a:rPr lang="it-IT" sz="2400" i="1">
                            <a:latin typeface="Cambria Math" panose="02040503050406030204" pitchFamily="18" charset="0"/>
                            <a:cs typeface="Calibri" panose="020F0502020204030204" pitchFamily="34" charset="0"/>
                          </a:rPr>
                          <m:t>𝑖</m:t>
                        </m:r>
                      </m:sub>
                    </m:sSub>
                  </m:oMath>
                </a14:m>
                <a:r>
                  <a:rPr lang="en-US" sz="2400" dirty="0">
                    <a:latin typeface="Calibri" panose="020F0502020204030204" pitchFamily="34" charset="0"/>
                    <a:cs typeface="Calibri" panose="020F0502020204030204" pitchFamily="34" charset="0"/>
                  </a:rPr>
                  <a:t> at position </a:t>
                </a:r>
                <a14:m>
                  <m:oMath xmlns:m="http://schemas.openxmlformats.org/officeDocument/2006/math">
                    <m:r>
                      <a:rPr lang="it-IT" sz="2400" i="1">
                        <a:latin typeface="Cambria Math" panose="02040503050406030204" pitchFamily="18" charset="0"/>
                        <a:cs typeface="Calibri" panose="020F0502020204030204" pitchFamily="34" charset="0"/>
                      </a:rPr>
                      <m:t>𝑡</m:t>
                    </m:r>
                  </m:oMath>
                </a14:m>
                <a:r>
                  <a:rPr lang="en-US" sz="2400" dirty="0">
                    <a:latin typeface="Calibri" panose="020F0502020204030204" pitchFamily="34" charset="0"/>
                    <a:cs typeface="Calibri" panose="020F0502020204030204" pitchFamily="34" charset="0"/>
                  </a:rPr>
                  <a:t> and with state </a:t>
                </a:r>
                <a14:m>
                  <m:oMath xmlns:m="http://schemas.openxmlformats.org/officeDocument/2006/math">
                    <m:sSub>
                      <m:sSubPr>
                        <m:ctrlPr>
                          <a:rPr lang="it-IT" sz="2400" i="1">
                            <a:latin typeface="Cambria Math" panose="02040503050406030204" pitchFamily="18" charset="0"/>
                            <a:cs typeface="Calibri" panose="020F0502020204030204" pitchFamily="34" charset="0"/>
                          </a:rPr>
                        </m:ctrlPr>
                      </m:sSubPr>
                      <m:e>
                        <m:r>
                          <a:rPr lang="it-IT" sz="2400" i="1">
                            <a:latin typeface="Cambria Math" panose="02040503050406030204" pitchFamily="18" charset="0"/>
                            <a:cs typeface="Calibri" panose="020F0502020204030204" pitchFamily="34" charset="0"/>
                          </a:rPr>
                          <m:t>𝑠</m:t>
                        </m:r>
                      </m:e>
                      <m:sub>
                        <m:r>
                          <a:rPr lang="it-IT" sz="2400" b="0" i="1" smtClean="0">
                            <a:latin typeface="Cambria Math" panose="02040503050406030204" pitchFamily="18" charset="0"/>
                            <a:cs typeface="Calibri" panose="020F0502020204030204" pitchFamily="34" charset="0"/>
                          </a:rPr>
                          <m:t>𝑗</m:t>
                        </m:r>
                      </m:sub>
                    </m:sSub>
                    <m:r>
                      <a:rPr lang="it-IT" sz="2400" b="0" i="1" smtClean="0">
                        <a:latin typeface="Cambria Math" panose="02040503050406030204" pitchFamily="18" charset="0"/>
                        <a:cs typeface="Calibri" panose="020F0502020204030204" pitchFamily="34" charset="0"/>
                      </a:rPr>
                      <m:t> </m:t>
                    </m:r>
                  </m:oMath>
                </a14:m>
                <a:r>
                  <a:rPr lang="en-US" sz="2400" dirty="0">
                    <a:latin typeface="Calibri" panose="020F0502020204030204" pitchFamily="34" charset="0"/>
                    <a:cs typeface="Calibri" panose="020F0502020204030204" pitchFamily="34" charset="0"/>
                  </a:rPr>
                  <a:t> at position </a:t>
                </a:r>
                <a14:m>
                  <m:oMath xmlns:m="http://schemas.openxmlformats.org/officeDocument/2006/math">
                    <m:r>
                      <a:rPr lang="it-IT" sz="2400" b="0" i="1" smtClean="0">
                        <a:latin typeface="Cambria Math" panose="02040503050406030204" pitchFamily="18" charset="0"/>
                        <a:cs typeface="Calibri" panose="020F0502020204030204" pitchFamily="34" charset="0"/>
                      </a:rPr>
                      <m:t>𝑡</m:t>
                    </m:r>
                    <m:r>
                      <a:rPr lang="it-IT" sz="2400" b="0" i="1" smtClean="0">
                        <a:latin typeface="Cambria Math" panose="02040503050406030204" pitchFamily="18" charset="0"/>
                        <a:cs typeface="Calibri" panose="020F0502020204030204" pitchFamily="34" charset="0"/>
                      </a:rPr>
                      <m:t>+1</m:t>
                    </m:r>
                  </m:oMath>
                </a14:m>
                <a:r>
                  <a:rPr lang="en-US" sz="2400" dirty="0">
                    <a:latin typeface="Calibri" panose="020F0502020204030204" pitchFamily="34" charset="0"/>
                    <a:cs typeface="Calibri" panose="020F0502020204030204" pitchFamily="34" charset="0"/>
                  </a:rPr>
                  <a:t> </a:t>
                </a:r>
              </a:p>
            </p:txBody>
          </p:sp>
        </mc:Choice>
        <mc:Fallback xmlns="">
          <p:sp>
            <p:nvSpPr>
              <p:cNvPr id="5" name="Text Placeholder 4">
                <a:extLst>
                  <a:ext uri="{FF2B5EF4-FFF2-40B4-BE49-F238E27FC236}">
                    <a16:creationId xmlns:a16="http://schemas.microsoft.com/office/drawing/2014/main" id="{42B3F3F6-1025-F5A4-0C66-6051FE388C57}"/>
                  </a:ext>
                </a:extLst>
              </p:cNvPr>
              <p:cNvSpPr txBox="1">
                <a:spLocks noRot="1" noChangeAspect="1" noMove="1" noResize="1" noEditPoints="1" noAdjustHandles="1" noChangeArrowheads="1" noChangeShapeType="1" noTextEdit="1"/>
              </p:cNvSpPr>
              <p:nvPr/>
            </p:nvSpPr>
            <p:spPr>
              <a:xfrm>
                <a:off x="801256" y="1425907"/>
                <a:ext cx="7809345" cy="4158029"/>
              </a:xfrm>
              <a:prstGeom prst="rect">
                <a:avLst/>
              </a:prstGeom>
              <a:blipFill>
                <a:blip r:embed="rId4"/>
                <a:stretch>
                  <a:fillRect l="-1135" t="-1829" r="-1135"/>
                </a:stretch>
              </a:blipFill>
            </p:spPr>
            <p:txBody>
              <a:bodyPr/>
              <a:lstStyle/>
              <a:p>
                <a:r>
                  <a:rPr lang="en-US">
                    <a:noFill/>
                  </a:rPr>
                  <a:t> </a:t>
                </a:r>
              </a:p>
            </p:txBody>
          </p:sp>
        </mc:Fallback>
      </mc:AlternateContent>
    </p:spTree>
    <p:extLst>
      <p:ext uri="{BB962C8B-B14F-4D97-AF65-F5344CB8AC3E}">
        <p14:creationId xmlns:p14="http://schemas.microsoft.com/office/powerpoint/2010/main" val="39729106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FF289A-A547-5168-A0B6-016FEA8C2F7D}"/>
              </a:ext>
            </a:extLst>
          </p:cNvPr>
          <p:cNvSpPr/>
          <p:nvPr/>
        </p:nvSpPr>
        <p:spPr>
          <a:xfrm>
            <a:off x="0" y="6339662"/>
            <a:ext cx="9144000" cy="510364"/>
          </a:xfrm>
          <a:prstGeom prst="rect">
            <a:avLst/>
          </a:prstGeom>
          <a:solidFill>
            <a:srgbClr val="BA0C2F"/>
          </a:solidFill>
          <a:ln>
            <a:solidFill>
              <a:srgbClr val="BA0C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BA0C2F"/>
              </a:solidFill>
            </a:endParaRPr>
          </a:p>
        </p:txBody>
      </p:sp>
      <p:sp>
        <p:nvSpPr>
          <p:cNvPr id="22" name="Rectangle 21">
            <a:extLst>
              <a:ext uri="{FF2B5EF4-FFF2-40B4-BE49-F238E27FC236}">
                <a16:creationId xmlns:a16="http://schemas.microsoft.com/office/drawing/2014/main" id="{6E6AF16D-47F9-4748-A10B-D0EF6D460287}"/>
              </a:ext>
            </a:extLst>
          </p:cNvPr>
          <p:cNvSpPr/>
          <p:nvPr/>
        </p:nvSpPr>
        <p:spPr>
          <a:xfrm>
            <a:off x="1361807" y="3549392"/>
            <a:ext cx="6420395" cy="4037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Footer Placeholder 1">
            <a:extLst>
              <a:ext uri="{FF2B5EF4-FFF2-40B4-BE49-F238E27FC236}">
                <a16:creationId xmlns:a16="http://schemas.microsoft.com/office/drawing/2014/main" id="{1631928D-2D8E-40FF-967F-D6E745911A36}"/>
              </a:ext>
            </a:extLst>
          </p:cNvPr>
          <p:cNvSpPr>
            <a:spLocks noGrp="1"/>
          </p:cNvSpPr>
          <p:nvPr>
            <p:ph type="ftr" sz="quarter" idx="11"/>
          </p:nvPr>
        </p:nvSpPr>
        <p:spPr>
          <a:xfrm>
            <a:off x="3024188" y="6428544"/>
            <a:ext cx="3529012" cy="273844"/>
          </a:xfrm>
        </p:spPr>
        <p:txBody>
          <a:bodyPr/>
          <a:lstStyle/>
          <a:p>
            <a:pPr defTabSz="342884">
              <a:buClr>
                <a:srgbClr val="0046AD"/>
              </a:buClr>
              <a:defRPr/>
            </a:pPr>
            <a:r>
              <a:rPr lang="en-US" dirty="0">
                <a:solidFill>
                  <a:schemeClr val="bg1"/>
                </a:solidFill>
                <a:latin typeface="Calibri" panose="020F0502020204030204" pitchFamily="34" charset="0"/>
                <a:cs typeface="Calibri" panose="020F0502020204030204" pitchFamily="34" charset="0"/>
              </a:rPr>
              <a:t>Summer Incubator Workshops  2022, Badolato Luca</a:t>
            </a:r>
          </a:p>
        </p:txBody>
      </p:sp>
      <p:sp>
        <p:nvSpPr>
          <p:cNvPr id="10" name="Title 1">
            <a:extLst>
              <a:ext uri="{FF2B5EF4-FFF2-40B4-BE49-F238E27FC236}">
                <a16:creationId xmlns:a16="http://schemas.microsoft.com/office/drawing/2014/main" id="{D67FBEF7-4B01-42DA-81F5-24CA3B53CCB0}"/>
              </a:ext>
            </a:extLst>
          </p:cNvPr>
          <p:cNvSpPr>
            <a:spLocks noGrp="1"/>
          </p:cNvSpPr>
          <p:nvPr>
            <p:ph type="title"/>
          </p:nvPr>
        </p:nvSpPr>
        <p:spPr>
          <a:xfrm>
            <a:off x="533399" y="826704"/>
            <a:ext cx="8353426" cy="629141"/>
          </a:xfrm>
        </p:spPr>
        <p:txBody>
          <a:bodyPr>
            <a:noAutofit/>
          </a:bodyPr>
          <a:lstStyle/>
          <a:p>
            <a:r>
              <a:rPr lang="en-US" sz="3600" dirty="0">
                <a:solidFill>
                  <a:srgbClr val="C00000"/>
                </a:solidFill>
                <a:latin typeface="Calibri" panose="020F0502020204030204" pitchFamily="34" charset="0"/>
                <a:cs typeface="Calibri" panose="020F0502020204030204" pitchFamily="34" charset="0"/>
              </a:rPr>
              <a:t>Dissimilarity-based analysis: cluster analysis</a:t>
            </a:r>
          </a:p>
        </p:txBody>
      </p:sp>
      <p:pic>
        <p:nvPicPr>
          <p:cNvPr id="3" name="Picture 2">
            <a:extLst>
              <a:ext uri="{FF2B5EF4-FFF2-40B4-BE49-F238E27FC236}">
                <a16:creationId xmlns:a16="http://schemas.microsoft.com/office/drawing/2014/main" id="{5AC467AE-C53A-065A-F6CA-A0BD2BFF3D2F}"/>
              </a:ext>
            </a:extLst>
          </p:cNvPr>
          <p:cNvPicPr>
            <a:picLocks noChangeAspect="1"/>
          </p:cNvPicPr>
          <p:nvPr/>
        </p:nvPicPr>
        <p:blipFill>
          <a:blip r:embed="rId3"/>
          <a:stretch>
            <a:fillRect/>
          </a:stretch>
        </p:blipFill>
        <p:spPr>
          <a:xfrm>
            <a:off x="270429" y="6326756"/>
            <a:ext cx="2690451" cy="531244"/>
          </a:xfrm>
          <a:prstGeom prst="rect">
            <a:avLst/>
          </a:prstGeom>
        </p:spPr>
      </p:pic>
      <p:sp>
        <p:nvSpPr>
          <p:cNvPr id="11" name="Footer Placeholder 1">
            <a:extLst>
              <a:ext uri="{FF2B5EF4-FFF2-40B4-BE49-F238E27FC236}">
                <a16:creationId xmlns:a16="http://schemas.microsoft.com/office/drawing/2014/main" id="{317CAE7D-6866-7F90-99A9-A5A28DD00838}"/>
              </a:ext>
            </a:extLst>
          </p:cNvPr>
          <p:cNvSpPr txBox="1">
            <a:spLocks/>
          </p:cNvSpPr>
          <p:nvPr/>
        </p:nvSpPr>
        <p:spPr>
          <a:xfrm>
            <a:off x="8447520" y="6446633"/>
            <a:ext cx="373035" cy="273844"/>
          </a:xfrm>
          <a:prstGeom prst="rect">
            <a:avLst/>
          </a:prstGeom>
        </p:spPr>
        <p:txBody>
          <a:bodyPr vert="horz" lIns="68580" tIns="34290" rIns="68580" bIns="34290" rtlCol="0" anchor="ct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884">
              <a:buClr>
                <a:srgbClr val="0046AD"/>
              </a:buClr>
              <a:defRPr/>
            </a:pPr>
            <a:r>
              <a:rPr lang="en-US" sz="900" dirty="0">
                <a:solidFill>
                  <a:schemeClr val="bg1"/>
                </a:solidFill>
                <a:latin typeface="Calibri" panose="020F0502020204030204" pitchFamily="34" charset="0"/>
                <a:cs typeface="Calibri" panose="020F0502020204030204" pitchFamily="34" charset="0"/>
              </a:rPr>
              <a:t>28</a:t>
            </a:r>
            <a:endParaRPr lang="en-US" sz="788" dirty="0">
              <a:solidFill>
                <a:schemeClr val="bg1"/>
              </a:solidFill>
              <a:latin typeface="Calibri" panose="020F0502020204030204" pitchFamily="34" charset="0"/>
              <a:cs typeface="Calibri" panose="020F0502020204030204" pitchFamily="34" charset="0"/>
            </a:endParaRPr>
          </a:p>
        </p:txBody>
      </p:sp>
      <p:sp>
        <p:nvSpPr>
          <p:cNvPr id="12" name="Text Placeholder 4">
            <a:extLst>
              <a:ext uri="{FF2B5EF4-FFF2-40B4-BE49-F238E27FC236}">
                <a16:creationId xmlns:a16="http://schemas.microsoft.com/office/drawing/2014/main" id="{77929185-C4A4-482F-A5E8-FF73A11680FA}"/>
              </a:ext>
            </a:extLst>
          </p:cNvPr>
          <p:cNvSpPr txBox="1">
            <a:spLocks/>
          </p:cNvSpPr>
          <p:nvPr/>
        </p:nvSpPr>
        <p:spPr>
          <a:xfrm>
            <a:off x="638174" y="1410308"/>
            <a:ext cx="7809345" cy="46209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Calibri" panose="020F0502020204030204" pitchFamily="34" charset="0"/>
                <a:cs typeface="Calibri" panose="020F0502020204030204" pitchFamily="34" charset="0"/>
              </a:rPr>
              <a:t>Central in sequence analysis since the first developments. Abbott and </a:t>
            </a:r>
            <a:r>
              <a:rPr lang="en-US" sz="2400" dirty="0" err="1">
                <a:latin typeface="Calibri" panose="020F0502020204030204" pitchFamily="34" charset="0"/>
                <a:cs typeface="Calibri" panose="020F0502020204030204" pitchFamily="34" charset="0"/>
              </a:rPr>
              <a:t>Tsay</a:t>
            </a:r>
            <a:r>
              <a:rPr lang="en-US" sz="2400" dirty="0">
                <a:latin typeface="Calibri" panose="020F0502020204030204" pitchFamily="34" charset="0"/>
                <a:cs typeface="Calibri" panose="020F0502020204030204" pitchFamily="34" charset="0"/>
              </a:rPr>
              <a:t> (2000) describe Sequence Analysis essentially as a three-step process:</a:t>
            </a:r>
          </a:p>
          <a:p>
            <a:pPr marL="457200" lvl="1" indent="0">
              <a:buNone/>
            </a:pPr>
            <a:r>
              <a:rPr lang="en-US" dirty="0">
                <a:latin typeface="Calibri" panose="020F0502020204030204" pitchFamily="34" charset="0"/>
                <a:cs typeface="Calibri" panose="020F0502020204030204" pitchFamily="34" charset="0"/>
              </a:rPr>
              <a:t>(</a:t>
            </a:r>
            <a:r>
              <a:rPr lang="en-US" dirty="0" err="1">
                <a:latin typeface="Calibri" panose="020F0502020204030204" pitchFamily="34" charset="0"/>
                <a:cs typeface="Calibri" panose="020F0502020204030204" pitchFamily="34" charset="0"/>
              </a:rPr>
              <a:t>i</a:t>
            </a:r>
            <a:r>
              <a:rPr lang="en-US" dirty="0">
                <a:latin typeface="Calibri" panose="020F0502020204030204" pitchFamily="34" charset="0"/>
                <a:cs typeface="Calibri" panose="020F0502020204030204" pitchFamily="34" charset="0"/>
              </a:rPr>
              <a:t>) Coding individual observations as sequences of states</a:t>
            </a:r>
          </a:p>
          <a:p>
            <a:pPr marL="457200" lvl="1" indent="0">
              <a:buNone/>
            </a:pPr>
            <a:r>
              <a:rPr lang="en-US" dirty="0">
                <a:latin typeface="Calibri" panose="020F0502020204030204" pitchFamily="34" charset="0"/>
                <a:cs typeface="Calibri" panose="020F0502020204030204" pitchFamily="34" charset="0"/>
              </a:rPr>
              <a:t>(ii) Measuring pairwise dissimilarities between sequences (using Optimal Matching)</a:t>
            </a:r>
          </a:p>
          <a:p>
            <a:pPr marL="457200" lvl="1" indent="0">
              <a:buNone/>
            </a:pPr>
            <a:r>
              <a:rPr lang="en-US" dirty="0">
                <a:latin typeface="Calibri" panose="020F0502020204030204" pitchFamily="34" charset="0"/>
                <a:cs typeface="Calibri" panose="020F0502020204030204" pitchFamily="34" charset="0"/>
              </a:rPr>
              <a:t>(iii) Clustering the sequences from pairwise dissimilarities to find typical patterns (e.g. typical patterns of revolutions, typical patterns of musician career in Baroque Germany)</a:t>
            </a:r>
          </a:p>
          <a:p>
            <a:pPr marL="0" indent="0">
              <a:buNone/>
            </a:pP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725117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FF289A-A547-5168-A0B6-016FEA8C2F7D}"/>
              </a:ext>
            </a:extLst>
          </p:cNvPr>
          <p:cNvSpPr/>
          <p:nvPr/>
        </p:nvSpPr>
        <p:spPr>
          <a:xfrm>
            <a:off x="0" y="6339662"/>
            <a:ext cx="9144000" cy="510364"/>
          </a:xfrm>
          <a:prstGeom prst="rect">
            <a:avLst/>
          </a:prstGeom>
          <a:solidFill>
            <a:srgbClr val="BA0C2F"/>
          </a:solidFill>
          <a:ln>
            <a:solidFill>
              <a:srgbClr val="BA0C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BA0C2F"/>
              </a:solidFill>
            </a:endParaRPr>
          </a:p>
        </p:txBody>
      </p:sp>
      <p:sp>
        <p:nvSpPr>
          <p:cNvPr id="22" name="Rectangle 21">
            <a:extLst>
              <a:ext uri="{FF2B5EF4-FFF2-40B4-BE49-F238E27FC236}">
                <a16:creationId xmlns:a16="http://schemas.microsoft.com/office/drawing/2014/main" id="{6E6AF16D-47F9-4748-A10B-D0EF6D460287}"/>
              </a:ext>
            </a:extLst>
          </p:cNvPr>
          <p:cNvSpPr/>
          <p:nvPr/>
        </p:nvSpPr>
        <p:spPr>
          <a:xfrm>
            <a:off x="1361807" y="3549392"/>
            <a:ext cx="6420395" cy="4037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Footer Placeholder 1">
            <a:extLst>
              <a:ext uri="{FF2B5EF4-FFF2-40B4-BE49-F238E27FC236}">
                <a16:creationId xmlns:a16="http://schemas.microsoft.com/office/drawing/2014/main" id="{1631928D-2D8E-40FF-967F-D6E745911A36}"/>
              </a:ext>
            </a:extLst>
          </p:cNvPr>
          <p:cNvSpPr>
            <a:spLocks noGrp="1"/>
          </p:cNvSpPr>
          <p:nvPr>
            <p:ph type="ftr" sz="quarter" idx="11"/>
          </p:nvPr>
        </p:nvSpPr>
        <p:spPr>
          <a:xfrm>
            <a:off x="3024188" y="6428544"/>
            <a:ext cx="3529012" cy="273844"/>
          </a:xfrm>
        </p:spPr>
        <p:txBody>
          <a:bodyPr/>
          <a:lstStyle/>
          <a:p>
            <a:pPr defTabSz="342884">
              <a:buClr>
                <a:srgbClr val="0046AD"/>
              </a:buClr>
              <a:defRPr/>
            </a:pPr>
            <a:r>
              <a:rPr lang="en-US" dirty="0">
                <a:solidFill>
                  <a:schemeClr val="bg1"/>
                </a:solidFill>
                <a:latin typeface="Calibri" panose="020F0502020204030204" pitchFamily="34" charset="0"/>
                <a:cs typeface="Calibri" panose="020F0502020204030204" pitchFamily="34" charset="0"/>
              </a:rPr>
              <a:t>Summer Incubator Workshops  2022, Badolato Luca</a:t>
            </a:r>
          </a:p>
        </p:txBody>
      </p:sp>
      <p:sp>
        <p:nvSpPr>
          <p:cNvPr id="10" name="Title 1">
            <a:extLst>
              <a:ext uri="{FF2B5EF4-FFF2-40B4-BE49-F238E27FC236}">
                <a16:creationId xmlns:a16="http://schemas.microsoft.com/office/drawing/2014/main" id="{D67FBEF7-4B01-42DA-81F5-24CA3B53CCB0}"/>
              </a:ext>
            </a:extLst>
          </p:cNvPr>
          <p:cNvSpPr>
            <a:spLocks noGrp="1"/>
          </p:cNvSpPr>
          <p:nvPr>
            <p:ph type="title"/>
          </p:nvPr>
        </p:nvSpPr>
        <p:spPr>
          <a:xfrm>
            <a:off x="533399" y="826704"/>
            <a:ext cx="8353426" cy="629141"/>
          </a:xfrm>
        </p:spPr>
        <p:txBody>
          <a:bodyPr>
            <a:noAutofit/>
          </a:bodyPr>
          <a:lstStyle/>
          <a:p>
            <a:r>
              <a:rPr lang="en-US" sz="3600" dirty="0">
                <a:solidFill>
                  <a:srgbClr val="C00000"/>
                </a:solidFill>
                <a:latin typeface="Calibri" panose="020F0502020204030204" pitchFamily="34" charset="0"/>
                <a:cs typeface="Calibri" panose="020F0502020204030204" pitchFamily="34" charset="0"/>
              </a:rPr>
              <a:t>Measuring pairwise dissimilarities</a:t>
            </a:r>
          </a:p>
        </p:txBody>
      </p:sp>
      <p:pic>
        <p:nvPicPr>
          <p:cNvPr id="3" name="Picture 2">
            <a:extLst>
              <a:ext uri="{FF2B5EF4-FFF2-40B4-BE49-F238E27FC236}">
                <a16:creationId xmlns:a16="http://schemas.microsoft.com/office/drawing/2014/main" id="{5AC467AE-C53A-065A-F6CA-A0BD2BFF3D2F}"/>
              </a:ext>
            </a:extLst>
          </p:cNvPr>
          <p:cNvPicPr>
            <a:picLocks noChangeAspect="1"/>
          </p:cNvPicPr>
          <p:nvPr/>
        </p:nvPicPr>
        <p:blipFill>
          <a:blip r:embed="rId3"/>
          <a:stretch>
            <a:fillRect/>
          </a:stretch>
        </p:blipFill>
        <p:spPr>
          <a:xfrm>
            <a:off x="270429" y="6326756"/>
            <a:ext cx="2690451" cy="531244"/>
          </a:xfrm>
          <a:prstGeom prst="rect">
            <a:avLst/>
          </a:prstGeom>
        </p:spPr>
      </p:pic>
      <p:sp>
        <p:nvSpPr>
          <p:cNvPr id="11" name="Footer Placeholder 1">
            <a:extLst>
              <a:ext uri="{FF2B5EF4-FFF2-40B4-BE49-F238E27FC236}">
                <a16:creationId xmlns:a16="http://schemas.microsoft.com/office/drawing/2014/main" id="{317CAE7D-6866-7F90-99A9-A5A28DD00838}"/>
              </a:ext>
            </a:extLst>
          </p:cNvPr>
          <p:cNvSpPr txBox="1">
            <a:spLocks/>
          </p:cNvSpPr>
          <p:nvPr/>
        </p:nvSpPr>
        <p:spPr>
          <a:xfrm>
            <a:off x="8447520" y="6446633"/>
            <a:ext cx="373035" cy="273844"/>
          </a:xfrm>
          <a:prstGeom prst="rect">
            <a:avLst/>
          </a:prstGeom>
        </p:spPr>
        <p:txBody>
          <a:bodyPr vert="horz" lIns="68580" tIns="34290" rIns="68580" bIns="34290" rtlCol="0" anchor="ct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884">
              <a:buClr>
                <a:srgbClr val="0046AD"/>
              </a:buClr>
              <a:defRPr/>
            </a:pPr>
            <a:r>
              <a:rPr lang="en-US" sz="900" dirty="0">
                <a:solidFill>
                  <a:schemeClr val="bg1"/>
                </a:solidFill>
                <a:latin typeface="Calibri" panose="020F0502020204030204" pitchFamily="34" charset="0"/>
                <a:cs typeface="Calibri" panose="020F0502020204030204" pitchFamily="34" charset="0"/>
              </a:rPr>
              <a:t>29</a:t>
            </a:r>
            <a:endParaRPr lang="en-US" sz="788" dirty="0">
              <a:solidFill>
                <a:schemeClr val="bg1"/>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F517A96D-9393-96AA-D73E-6A413CC1455B}"/>
              </a:ext>
            </a:extLst>
          </p:cNvPr>
          <p:cNvSpPr txBox="1"/>
          <p:nvPr/>
        </p:nvSpPr>
        <p:spPr>
          <a:xfrm>
            <a:off x="3743728" y="1830810"/>
            <a:ext cx="1279798" cy="381477"/>
          </a:xfrm>
          <a:prstGeom prst="rect">
            <a:avLst/>
          </a:prstGeom>
          <a:noFill/>
        </p:spPr>
        <p:txBody>
          <a:bodyPr wrap="square" rtlCol="0">
            <a:spAutoFit/>
          </a:bodyPr>
          <a:lstStyle/>
          <a:p>
            <a:r>
              <a:rPr lang="en-US" dirty="0"/>
              <a:t>Sequence </a:t>
            </a:r>
            <a:r>
              <a:rPr lang="en-US" i="1" dirty="0"/>
              <a:t>1</a:t>
            </a:r>
          </a:p>
        </p:txBody>
      </p:sp>
      <p:sp>
        <p:nvSpPr>
          <p:cNvPr id="5" name="TextBox 4">
            <a:extLst>
              <a:ext uri="{FF2B5EF4-FFF2-40B4-BE49-F238E27FC236}">
                <a16:creationId xmlns:a16="http://schemas.microsoft.com/office/drawing/2014/main" id="{5B308FE5-282C-04D9-A6C4-84F5F7DD1643}"/>
              </a:ext>
            </a:extLst>
          </p:cNvPr>
          <p:cNvSpPr txBox="1"/>
          <p:nvPr/>
        </p:nvSpPr>
        <p:spPr>
          <a:xfrm>
            <a:off x="3770000" y="2669794"/>
            <a:ext cx="1279798" cy="381477"/>
          </a:xfrm>
          <a:prstGeom prst="rect">
            <a:avLst/>
          </a:prstGeom>
          <a:noFill/>
        </p:spPr>
        <p:txBody>
          <a:bodyPr wrap="square" rtlCol="0">
            <a:spAutoFit/>
          </a:bodyPr>
          <a:lstStyle/>
          <a:p>
            <a:r>
              <a:rPr lang="en-US" dirty="0"/>
              <a:t>Sequence </a:t>
            </a:r>
            <a:r>
              <a:rPr lang="en-US" i="1" dirty="0"/>
              <a:t>2</a:t>
            </a:r>
          </a:p>
        </p:txBody>
      </p:sp>
      <p:sp>
        <p:nvSpPr>
          <p:cNvPr id="6" name="Rectangle 5">
            <a:extLst>
              <a:ext uri="{FF2B5EF4-FFF2-40B4-BE49-F238E27FC236}">
                <a16:creationId xmlns:a16="http://schemas.microsoft.com/office/drawing/2014/main" id="{0D93F899-1B0C-01BA-B88D-B97141D5486C}"/>
              </a:ext>
            </a:extLst>
          </p:cNvPr>
          <p:cNvSpPr/>
          <p:nvPr/>
        </p:nvSpPr>
        <p:spPr>
          <a:xfrm>
            <a:off x="2133064" y="2362868"/>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7" name="Rectangle 6">
            <a:extLst>
              <a:ext uri="{FF2B5EF4-FFF2-40B4-BE49-F238E27FC236}">
                <a16:creationId xmlns:a16="http://schemas.microsoft.com/office/drawing/2014/main" id="{F7799255-4F7E-019B-1B66-FA57A6C967A7}"/>
              </a:ext>
            </a:extLst>
          </p:cNvPr>
          <p:cNvSpPr/>
          <p:nvPr/>
        </p:nvSpPr>
        <p:spPr>
          <a:xfrm>
            <a:off x="2500296" y="2362868"/>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8" name="Rectangle 7">
            <a:extLst>
              <a:ext uri="{FF2B5EF4-FFF2-40B4-BE49-F238E27FC236}">
                <a16:creationId xmlns:a16="http://schemas.microsoft.com/office/drawing/2014/main" id="{A6C5D07D-AB48-A93E-5B8D-421296254B8E}"/>
              </a:ext>
            </a:extLst>
          </p:cNvPr>
          <p:cNvSpPr/>
          <p:nvPr/>
        </p:nvSpPr>
        <p:spPr>
          <a:xfrm>
            <a:off x="2867528" y="2362868"/>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13" name="Rectangle 12">
            <a:extLst>
              <a:ext uri="{FF2B5EF4-FFF2-40B4-BE49-F238E27FC236}">
                <a16:creationId xmlns:a16="http://schemas.microsoft.com/office/drawing/2014/main" id="{047F316D-C277-1339-5A4D-04A1BC20C3CF}"/>
              </a:ext>
            </a:extLst>
          </p:cNvPr>
          <p:cNvSpPr/>
          <p:nvPr/>
        </p:nvSpPr>
        <p:spPr>
          <a:xfrm>
            <a:off x="3234760" y="2362868"/>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14" name="Rectangle 13">
            <a:extLst>
              <a:ext uri="{FF2B5EF4-FFF2-40B4-BE49-F238E27FC236}">
                <a16:creationId xmlns:a16="http://schemas.microsoft.com/office/drawing/2014/main" id="{ACC928FC-2207-4254-DE16-9438B247B60D}"/>
              </a:ext>
            </a:extLst>
          </p:cNvPr>
          <p:cNvSpPr/>
          <p:nvPr/>
        </p:nvSpPr>
        <p:spPr>
          <a:xfrm>
            <a:off x="3601992" y="2362868"/>
            <a:ext cx="365760" cy="36576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15" name="Rectangle 14">
            <a:extLst>
              <a:ext uri="{FF2B5EF4-FFF2-40B4-BE49-F238E27FC236}">
                <a16:creationId xmlns:a16="http://schemas.microsoft.com/office/drawing/2014/main" id="{247ADE54-CE0E-96E6-AB7B-7EABCD55177F}"/>
              </a:ext>
            </a:extLst>
          </p:cNvPr>
          <p:cNvSpPr/>
          <p:nvPr/>
        </p:nvSpPr>
        <p:spPr>
          <a:xfrm>
            <a:off x="3969224" y="2362868"/>
            <a:ext cx="365760" cy="36576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16" name="Rectangle 15">
            <a:extLst>
              <a:ext uri="{FF2B5EF4-FFF2-40B4-BE49-F238E27FC236}">
                <a16:creationId xmlns:a16="http://schemas.microsoft.com/office/drawing/2014/main" id="{D01D23CB-7213-9D32-C318-59CA57F6978D}"/>
              </a:ext>
            </a:extLst>
          </p:cNvPr>
          <p:cNvSpPr/>
          <p:nvPr/>
        </p:nvSpPr>
        <p:spPr>
          <a:xfrm>
            <a:off x="4336456" y="2362868"/>
            <a:ext cx="365760" cy="36576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17" name="Rectangle 16">
            <a:extLst>
              <a:ext uri="{FF2B5EF4-FFF2-40B4-BE49-F238E27FC236}">
                <a16:creationId xmlns:a16="http://schemas.microsoft.com/office/drawing/2014/main" id="{1812EEBB-0764-EB4C-93D0-24904D9A2337}"/>
              </a:ext>
            </a:extLst>
          </p:cNvPr>
          <p:cNvSpPr/>
          <p:nvPr/>
        </p:nvSpPr>
        <p:spPr>
          <a:xfrm>
            <a:off x="5438152" y="2362868"/>
            <a:ext cx="365760" cy="36576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18" name="Rectangle 17">
            <a:extLst>
              <a:ext uri="{FF2B5EF4-FFF2-40B4-BE49-F238E27FC236}">
                <a16:creationId xmlns:a16="http://schemas.microsoft.com/office/drawing/2014/main" id="{3E92EE25-A87A-8845-2C1C-E5CADF43C207}"/>
              </a:ext>
            </a:extLst>
          </p:cNvPr>
          <p:cNvSpPr/>
          <p:nvPr/>
        </p:nvSpPr>
        <p:spPr>
          <a:xfrm>
            <a:off x="4703688" y="2362868"/>
            <a:ext cx="365760" cy="36576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19" name="Rectangle 18">
            <a:extLst>
              <a:ext uri="{FF2B5EF4-FFF2-40B4-BE49-F238E27FC236}">
                <a16:creationId xmlns:a16="http://schemas.microsoft.com/office/drawing/2014/main" id="{5BB6CE43-C0E9-42A9-FAAE-0FCB87EB778F}"/>
              </a:ext>
            </a:extLst>
          </p:cNvPr>
          <p:cNvSpPr/>
          <p:nvPr/>
        </p:nvSpPr>
        <p:spPr>
          <a:xfrm>
            <a:off x="5070920" y="2362868"/>
            <a:ext cx="365760" cy="36576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20" name="Rectangle 19">
            <a:extLst>
              <a:ext uri="{FF2B5EF4-FFF2-40B4-BE49-F238E27FC236}">
                <a16:creationId xmlns:a16="http://schemas.microsoft.com/office/drawing/2014/main" id="{30EC7D27-281D-86B5-246B-432ACE7F34C0}"/>
              </a:ext>
            </a:extLst>
          </p:cNvPr>
          <p:cNvSpPr/>
          <p:nvPr/>
        </p:nvSpPr>
        <p:spPr>
          <a:xfrm>
            <a:off x="5803912" y="2362868"/>
            <a:ext cx="365760" cy="36576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21" name="Rectangle 20">
            <a:extLst>
              <a:ext uri="{FF2B5EF4-FFF2-40B4-BE49-F238E27FC236}">
                <a16:creationId xmlns:a16="http://schemas.microsoft.com/office/drawing/2014/main" id="{775BD4B3-D1F9-27C4-CE65-10AF5615560B}"/>
              </a:ext>
            </a:extLst>
          </p:cNvPr>
          <p:cNvSpPr/>
          <p:nvPr/>
        </p:nvSpPr>
        <p:spPr>
          <a:xfrm>
            <a:off x="6171148" y="2362868"/>
            <a:ext cx="365760" cy="36576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23" name="Rectangle 22">
            <a:extLst>
              <a:ext uri="{FF2B5EF4-FFF2-40B4-BE49-F238E27FC236}">
                <a16:creationId xmlns:a16="http://schemas.microsoft.com/office/drawing/2014/main" id="{C30A959F-CD19-5214-E3B4-AD81ECA6BDB2}"/>
              </a:ext>
            </a:extLst>
          </p:cNvPr>
          <p:cNvSpPr/>
          <p:nvPr/>
        </p:nvSpPr>
        <p:spPr>
          <a:xfrm>
            <a:off x="2144791" y="1528292"/>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24" name="Rectangle 23">
            <a:extLst>
              <a:ext uri="{FF2B5EF4-FFF2-40B4-BE49-F238E27FC236}">
                <a16:creationId xmlns:a16="http://schemas.microsoft.com/office/drawing/2014/main" id="{5FEF5485-2133-6C91-8473-3B4C409248A5}"/>
              </a:ext>
            </a:extLst>
          </p:cNvPr>
          <p:cNvSpPr/>
          <p:nvPr/>
        </p:nvSpPr>
        <p:spPr>
          <a:xfrm>
            <a:off x="2514235" y="1528292"/>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25" name="Rectangle 24">
            <a:extLst>
              <a:ext uri="{FF2B5EF4-FFF2-40B4-BE49-F238E27FC236}">
                <a16:creationId xmlns:a16="http://schemas.microsoft.com/office/drawing/2014/main" id="{308794B4-AD10-68A1-0B6D-6275A44A4D98}"/>
              </a:ext>
            </a:extLst>
          </p:cNvPr>
          <p:cNvSpPr/>
          <p:nvPr/>
        </p:nvSpPr>
        <p:spPr>
          <a:xfrm>
            <a:off x="2876311" y="1528292"/>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26" name="Rectangle 25">
            <a:extLst>
              <a:ext uri="{FF2B5EF4-FFF2-40B4-BE49-F238E27FC236}">
                <a16:creationId xmlns:a16="http://schemas.microsoft.com/office/drawing/2014/main" id="{CEAC1C54-DEA7-AE9D-C1C1-1E6DF21C8969}"/>
              </a:ext>
            </a:extLst>
          </p:cNvPr>
          <p:cNvSpPr/>
          <p:nvPr/>
        </p:nvSpPr>
        <p:spPr>
          <a:xfrm>
            <a:off x="3246485" y="1528292"/>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27" name="Rectangle 26">
            <a:extLst>
              <a:ext uri="{FF2B5EF4-FFF2-40B4-BE49-F238E27FC236}">
                <a16:creationId xmlns:a16="http://schemas.microsoft.com/office/drawing/2014/main" id="{AF3D3E45-F690-24BF-4E80-92C3594E8E30}"/>
              </a:ext>
            </a:extLst>
          </p:cNvPr>
          <p:cNvSpPr/>
          <p:nvPr/>
        </p:nvSpPr>
        <p:spPr>
          <a:xfrm>
            <a:off x="3615929" y="1528292"/>
            <a:ext cx="365760" cy="36576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28" name="Rectangle 27">
            <a:extLst>
              <a:ext uri="{FF2B5EF4-FFF2-40B4-BE49-F238E27FC236}">
                <a16:creationId xmlns:a16="http://schemas.microsoft.com/office/drawing/2014/main" id="{42B2C9AC-6C70-B551-A53F-9F0DB5FCF026}"/>
              </a:ext>
            </a:extLst>
          </p:cNvPr>
          <p:cNvSpPr/>
          <p:nvPr/>
        </p:nvSpPr>
        <p:spPr>
          <a:xfrm>
            <a:off x="3981689" y="1528292"/>
            <a:ext cx="365760" cy="36576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29" name="Rectangle 28">
            <a:extLst>
              <a:ext uri="{FF2B5EF4-FFF2-40B4-BE49-F238E27FC236}">
                <a16:creationId xmlns:a16="http://schemas.microsoft.com/office/drawing/2014/main" id="{39E4DEB9-79BB-67A9-667A-CC527D14542B}"/>
              </a:ext>
            </a:extLst>
          </p:cNvPr>
          <p:cNvSpPr/>
          <p:nvPr/>
        </p:nvSpPr>
        <p:spPr>
          <a:xfrm>
            <a:off x="4347449" y="1528292"/>
            <a:ext cx="365760" cy="365760"/>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t>
            </a:r>
          </a:p>
        </p:txBody>
      </p:sp>
      <p:sp>
        <p:nvSpPr>
          <p:cNvPr id="30" name="Rectangle 29">
            <a:extLst>
              <a:ext uri="{FF2B5EF4-FFF2-40B4-BE49-F238E27FC236}">
                <a16:creationId xmlns:a16="http://schemas.microsoft.com/office/drawing/2014/main" id="{BDF257B8-1844-C298-379F-FE9D4E8484A7}"/>
              </a:ext>
            </a:extLst>
          </p:cNvPr>
          <p:cNvSpPr/>
          <p:nvPr/>
        </p:nvSpPr>
        <p:spPr>
          <a:xfrm>
            <a:off x="4716893" y="1528292"/>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31" name="Rectangle 30">
            <a:extLst>
              <a:ext uri="{FF2B5EF4-FFF2-40B4-BE49-F238E27FC236}">
                <a16:creationId xmlns:a16="http://schemas.microsoft.com/office/drawing/2014/main" id="{69A70B2E-BCF6-0659-9BE1-D102ECCDD3D3}"/>
              </a:ext>
            </a:extLst>
          </p:cNvPr>
          <p:cNvSpPr/>
          <p:nvPr/>
        </p:nvSpPr>
        <p:spPr>
          <a:xfrm>
            <a:off x="5078969" y="1528292"/>
            <a:ext cx="365760" cy="365760"/>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t>
            </a:r>
          </a:p>
        </p:txBody>
      </p:sp>
      <p:sp>
        <p:nvSpPr>
          <p:cNvPr id="32" name="Rectangle 31">
            <a:extLst>
              <a:ext uri="{FF2B5EF4-FFF2-40B4-BE49-F238E27FC236}">
                <a16:creationId xmlns:a16="http://schemas.microsoft.com/office/drawing/2014/main" id="{4700A42A-374C-E320-3969-776BA33594A3}"/>
              </a:ext>
            </a:extLst>
          </p:cNvPr>
          <p:cNvSpPr/>
          <p:nvPr/>
        </p:nvSpPr>
        <p:spPr>
          <a:xfrm>
            <a:off x="5449143" y="1528292"/>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33" name="Rectangle 32">
            <a:extLst>
              <a:ext uri="{FF2B5EF4-FFF2-40B4-BE49-F238E27FC236}">
                <a16:creationId xmlns:a16="http://schemas.microsoft.com/office/drawing/2014/main" id="{5CBB9DEA-D14E-E048-754A-2DE4DA5676F6}"/>
              </a:ext>
            </a:extLst>
          </p:cNvPr>
          <p:cNvSpPr/>
          <p:nvPr/>
        </p:nvSpPr>
        <p:spPr>
          <a:xfrm>
            <a:off x="5818587" y="1528292"/>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34" name="Rectangle 33">
            <a:extLst>
              <a:ext uri="{FF2B5EF4-FFF2-40B4-BE49-F238E27FC236}">
                <a16:creationId xmlns:a16="http://schemas.microsoft.com/office/drawing/2014/main" id="{4D3128F6-AF53-C507-562D-6D552B1E5579}"/>
              </a:ext>
            </a:extLst>
          </p:cNvPr>
          <p:cNvSpPr/>
          <p:nvPr/>
        </p:nvSpPr>
        <p:spPr>
          <a:xfrm>
            <a:off x="6184347" y="1528292"/>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35" name="TextBox 34">
            <a:extLst>
              <a:ext uri="{FF2B5EF4-FFF2-40B4-BE49-F238E27FC236}">
                <a16:creationId xmlns:a16="http://schemas.microsoft.com/office/drawing/2014/main" id="{624A55B9-5FD8-F5C9-5854-E736E9D4E095}"/>
              </a:ext>
            </a:extLst>
          </p:cNvPr>
          <p:cNvSpPr txBox="1"/>
          <p:nvPr/>
        </p:nvSpPr>
        <p:spPr>
          <a:xfrm>
            <a:off x="3762016" y="3482826"/>
            <a:ext cx="1279798" cy="381477"/>
          </a:xfrm>
          <a:prstGeom prst="rect">
            <a:avLst/>
          </a:prstGeom>
          <a:noFill/>
        </p:spPr>
        <p:txBody>
          <a:bodyPr wrap="square" rtlCol="0">
            <a:spAutoFit/>
          </a:bodyPr>
          <a:lstStyle/>
          <a:p>
            <a:r>
              <a:rPr lang="en-US" dirty="0"/>
              <a:t>Sequence </a:t>
            </a:r>
            <a:r>
              <a:rPr lang="en-US" i="1" dirty="0"/>
              <a:t>3</a:t>
            </a:r>
          </a:p>
        </p:txBody>
      </p:sp>
      <p:sp>
        <p:nvSpPr>
          <p:cNvPr id="36" name="TextBox 35">
            <a:extLst>
              <a:ext uri="{FF2B5EF4-FFF2-40B4-BE49-F238E27FC236}">
                <a16:creationId xmlns:a16="http://schemas.microsoft.com/office/drawing/2014/main" id="{742BB998-4FCC-7D20-2A15-4E0E5C615686}"/>
              </a:ext>
            </a:extLst>
          </p:cNvPr>
          <p:cNvSpPr txBox="1"/>
          <p:nvPr/>
        </p:nvSpPr>
        <p:spPr>
          <a:xfrm>
            <a:off x="3788288" y="4321810"/>
            <a:ext cx="1279798" cy="381477"/>
          </a:xfrm>
          <a:prstGeom prst="rect">
            <a:avLst/>
          </a:prstGeom>
          <a:noFill/>
        </p:spPr>
        <p:txBody>
          <a:bodyPr wrap="square" rtlCol="0">
            <a:spAutoFit/>
          </a:bodyPr>
          <a:lstStyle/>
          <a:p>
            <a:r>
              <a:rPr lang="en-US" dirty="0"/>
              <a:t>Sequence </a:t>
            </a:r>
            <a:r>
              <a:rPr lang="en-US" i="1" dirty="0"/>
              <a:t>4</a:t>
            </a:r>
          </a:p>
        </p:txBody>
      </p:sp>
      <p:sp>
        <p:nvSpPr>
          <p:cNvPr id="37" name="Rectangle 36">
            <a:extLst>
              <a:ext uri="{FF2B5EF4-FFF2-40B4-BE49-F238E27FC236}">
                <a16:creationId xmlns:a16="http://schemas.microsoft.com/office/drawing/2014/main" id="{F5129585-0958-021C-2CED-EF83958AA432}"/>
              </a:ext>
            </a:extLst>
          </p:cNvPr>
          <p:cNvSpPr/>
          <p:nvPr/>
        </p:nvSpPr>
        <p:spPr>
          <a:xfrm>
            <a:off x="2151352" y="4014884"/>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38" name="Rectangle 37">
            <a:extLst>
              <a:ext uri="{FF2B5EF4-FFF2-40B4-BE49-F238E27FC236}">
                <a16:creationId xmlns:a16="http://schemas.microsoft.com/office/drawing/2014/main" id="{60F03559-8CC0-D755-2628-1783093FDA46}"/>
              </a:ext>
            </a:extLst>
          </p:cNvPr>
          <p:cNvSpPr/>
          <p:nvPr/>
        </p:nvSpPr>
        <p:spPr>
          <a:xfrm>
            <a:off x="2518584" y="4014884"/>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39" name="Rectangle 38">
            <a:extLst>
              <a:ext uri="{FF2B5EF4-FFF2-40B4-BE49-F238E27FC236}">
                <a16:creationId xmlns:a16="http://schemas.microsoft.com/office/drawing/2014/main" id="{EA10CA4B-5523-FA9D-275D-DA0186E9166A}"/>
              </a:ext>
            </a:extLst>
          </p:cNvPr>
          <p:cNvSpPr/>
          <p:nvPr/>
        </p:nvSpPr>
        <p:spPr>
          <a:xfrm>
            <a:off x="2885816" y="4014884"/>
            <a:ext cx="365760" cy="365760"/>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t>
            </a:r>
          </a:p>
        </p:txBody>
      </p:sp>
      <p:sp>
        <p:nvSpPr>
          <p:cNvPr id="40" name="Rectangle 39">
            <a:extLst>
              <a:ext uri="{FF2B5EF4-FFF2-40B4-BE49-F238E27FC236}">
                <a16:creationId xmlns:a16="http://schemas.microsoft.com/office/drawing/2014/main" id="{B117AAD7-61E1-A5DF-4F49-FF51C288DA37}"/>
              </a:ext>
            </a:extLst>
          </p:cNvPr>
          <p:cNvSpPr/>
          <p:nvPr/>
        </p:nvSpPr>
        <p:spPr>
          <a:xfrm>
            <a:off x="3253048" y="4014884"/>
            <a:ext cx="365760" cy="365760"/>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t>
            </a:r>
          </a:p>
        </p:txBody>
      </p:sp>
      <p:sp>
        <p:nvSpPr>
          <p:cNvPr id="41" name="Rectangle 40">
            <a:extLst>
              <a:ext uri="{FF2B5EF4-FFF2-40B4-BE49-F238E27FC236}">
                <a16:creationId xmlns:a16="http://schemas.microsoft.com/office/drawing/2014/main" id="{40AD3D83-1032-09B5-B91E-73901A776377}"/>
              </a:ext>
            </a:extLst>
          </p:cNvPr>
          <p:cNvSpPr/>
          <p:nvPr/>
        </p:nvSpPr>
        <p:spPr>
          <a:xfrm>
            <a:off x="3620280" y="4014884"/>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42" name="Rectangle 41">
            <a:extLst>
              <a:ext uri="{FF2B5EF4-FFF2-40B4-BE49-F238E27FC236}">
                <a16:creationId xmlns:a16="http://schemas.microsoft.com/office/drawing/2014/main" id="{A402C13B-30D0-3B57-C925-06A89784CE46}"/>
              </a:ext>
            </a:extLst>
          </p:cNvPr>
          <p:cNvSpPr/>
          <p:nvPr/>
        </p:nvSpPr>
        <p:spPr>
          <a:xfrm>
            <a:off x="3987512" y="4014884"/>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43" name="Rectangle 42">
            <a:extLst>
              <a:ext uri="{FF2B5EF4-FFF2-40B4-BE49-F238E27FC236}">
                <a16:creationId xmlns:a16="http://schemas.microsoft.com/office/drawing/2014/main" id="{B629257E-899A-08F8-EC24-76F744869207}"/>
              </a:ext>
            </a:extLst>
          </p:cNvPr>
          <p:cNvSpPr/>
          <p:nvPr/>
        </p:nvSpPr>
        <p:spPr>
          <a:xfrm>
            <a:off x="4354744" y="4014884"/>
            <a:ext cx="365760" cy="36576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44" name="Rectangle 43">
            <a:extLst>
              <a:ext uri="{FF2B5EF4-FFF2-40B4-BE49-F238E27FC236}">
                <a16:creationId xmlns:a16="http://schemas.microsoft.com/office/drawing/2014/main" id="{778A6951-A52F-46A4-BFAE-7B4628000244}"/>
              </a:ext>
            </a:extLst>
          </p:cNvPr>
          <p:cNvSpPr/>
          <p:nvPr/>
        </p:nvSpPr>
        <p:spPr>
          <a:xfrm>
            <a:off x="5456440" y="4014884"/>
            <a:ext cx="365760" cy="36576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45" name="Rectangle 44">
            <a:extLst>
              <a:ext uri="{FF2B5EF4-FFF2-40B4-BE49-F238E27FC236}">
                <a16:creationId xmlns:a16="http://schemas.microsoft.com/office/drawing/2014/main" id="{C6E0411C-5501-5A4A-2E5A-72B8D6C42F5F}"/>
              </a:ext>
            </a:extLst>
          </p:cNvPr>
          <p:cNvSpPr/>
          <p:nvPr/>
        </p:nvSpPr>
        <p:spPr>
          <a:xfrm>
            <a:off x="4721976" y="4014884"/>
            <a:ext cx="365760" cy="36576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46" name="Rectangle 45">
            <a:extLst>
              <a:ext uri="{FF2B5EF4-FFF2-40B4-BE49-F238E27FC236}">
                <a16:creationId xmlns:a16="http://schemas.microsoft.com/office/drawing/2014/main" id="{5016AC71-B256-8DBA-E6EB-6BB26E26F16B}"/>
              </a:ext>
            </a:extLst>
          </p:cNvPr>
          <p:cNvSpPr/>
          <p:nvPr/>
        </p:nvSpPr>
        <p:spPr>
          <a:xfrm>
            <a:off x="5089208" y="4014884"/>
            <a:ext cx="365760" cy="365760"/>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t>
            </a:r>
          </a:p>
        </p:txBody>
      </p:sp>
      <p:sp>
        <p:nvSpPr>
          <p:cNvPr id="47" name="Rectangle 46">
            <a:extLst>
              <a:ext uri="{FF2B5EF4-FFF2-40B4-BE49-F238E27FC236}">
                <a16:creationId xmlns:a16="http://schemas.microsoft.com/office/drawing/2014/main" id="{AACC7A21-DD91-3E2A-FA03-A6E2FE986A9D}"/>
              </a:ext>
            </a:extLst>
          </p:cNvPr>
          <p:cNvSpPr/>
          <p:nvPr/>
        </p:nvSpPr>
        <p:spPr>
          <a:xfrm>
            <a:off x="5822200" y="4014884"/>
            <a:ext cx="365760" cy="36576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48" name="Rectangle 47">
            <a:extLst>
              <a:ext uri="{FF2B5EF4-FFF2-40B4-BE49-F238E27FC236}">
                <a16:creationId xmlns:a16="http://schemas.microsoft.com/office/drawing/2014/main" id="{DF91E812-E8CB-1381-435F-12FA5C4DB3C1}"/>
              </a:ext>
            </a:extLst>
          </p:cNvPr>
          <p:cNvSpPr/>
          <p:nvPr/>
        </p:nvSpPr>
        <p:spPr>
          <a:xfrm>
            <a:off x="6189436" y="4014884"/>
            <a:ext cx="365760" cy="36576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49" name="Rectangle 48">
            <a:extLst>
              <a:ext uri="{FF2B5EF4-FFF2-40B4-BE49-F238E27FC236}">
                <a16:creationId xmlns:a16="http://schemas.microsoft.com/office/drawing/2014/main" id="{65E46C63-6DD6-4E64-ABFD-FB8BF0CC2AAF}"/>
              </a:ext>
            </a:extLst>
          </p:cNvPr>
          <p:cNvSpPr/>
          <p:nvPr/>
        </p:nvSpPr>
        <p:spPr>
          <a:xfrm>
            <a:off x="2163079" y="3180308"/>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50" name="Rectangle 49">
            <a:extLst>
              <a:ext uri="{FF2B5EF4-FFF2-40B4-BE49-F238E27FC236}">
                <a16:creationId xmlns:a16="http://schemas.microsoft.com/office/drawing/2014/main" id="{D6B064C6-672D-4427-FC82-C41D7B54A423}"/>
              </a:ext>
            </a:extLst>
          </p:cNvPr>
          <p:cNvSpPr/>
          <p:nvPr/>
        </p:nvSpPr>
        <p:spPr>
          <a:xfrm>
            <a:off x="2532523" y="3180308"/>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51" name="Rectangle 50">
            <a:extLst>
              <a:ext uri="{FF2B5EF4-FFF2-40B4-BE49-F238E27FC236}">
                <a16:creationId xmlns:a16="http://schemas.microsoft.com/office/drawing/2014/main" id="{D8C71148-573F-8EED-38A7-8F54C02BA1CE}"/>
              </a:ext>
            </a:extLst>
          </p:cNvPr>
          <p:cNvSpPr/>
          <p:nvPr/>
        </p:nvSpPr>
        <p:spPr>
          <a:xfrm>
            <a:off x="2894599" y="3180308"/>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52" name="Rectangle 51">
            <a:extLst>
              <a:ext uri="{FF2B5EF4-FFF2-40B4-BE49-F238E27FC236}">
                <a16:creationId xmlns:a16="http://schemas.microsoft.com/office/drawing/2014/main" id="{68BCD77C-68A0-92B5-C4C2-ED11D5211680}"/>
              </a:ext>
            </a:extLst>
          </p:cNvPr>
          <p:cNvSpPr/>
          <p:nvPr/>
        </p:nvSpPr>
        <p:spPr>
          <a:xfrm>
            <a:off x="3264773" y="3180308"/>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53" name="Rectangle 52">
            <a:extLst>
              <a:ext uri="{FF2B5EF4-FFF2-40B4-BE49-F238E27FC236}">
                <a16:creationId xmlns:a16="http://schemas.microsoft.com/office/drawing/2014/main" id="{4F07460A-C0F8-7306-3121-BA7C56E1B944}"/>
              </a:ext>
            </a:extLst>
          </p:cNvPr>
          <p:cNvSpPr/>
          <p:nvPr/>
        </p:nvSpPr>
        <p:spPr>
          <a:xfrm>
            <a:off x="3634217" y="3180308"/>
            <a:ext cx="365760" cy="36576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54" name="Rectangle 53">
            <a:extLst>
              <a:ext uri="{FF2B5EF4-FFF2-40B4-BE49-F238E27FC236}">
                <a16:creationId xmlns:a16="http://schemas.microsoft.com/office/drawing/2014/main" id="{E574E4A5-E817-6A33-DC4F-6A97313AAEB2}"/>
              </a:ext>
            </a:extLst>
          </p:cNvPr>
          <p:cNvSpPr/>
          <p:nvPr/>
        </p:nvSpPr>
        <p:spPr>
          <a:xfrm>
            <a:off x="3999977" y="3180308"/>
            <a:ext cx="365760" cy="36576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55" name="Rectangle 54">
            <a:extLst>
              <a:ext uri="{FF2B5EF4-FFF2-40B4-BE49-F238E27FC236}">
                <a16:creationId xmlns:a16="http://schemas.microsoft.com/office/drawing/2014/main" id="{DCC81473-67D1-E272-EED0-C6E28105CDD6}"/>
              </a:ext>
            </a:extLst>
          </p:cNvPr>
          <p:cNvSpPr/>
          <p:nvPr/>
        </p:nvSpPr>
        <p:spPr>
          <a:xfrm>
            <a:off x="4365737" y="3180308"/>
            <a:ext cx="365760" cy="36576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56" name="Rectangle 55">
            <a:extLst>
              <a:ext uri="{FF2B5EF4-FFF2-40B4-BE49-F238E27FC236}">
                <a16:creationId xmlns:a16="http://schemas.microsoft.com/office/drawing/2014/main" id="{784993E7-4A6C-A747-FB66-80255D56A6D1}"/>
              </a:ext>
            </a:extLst>
          </p:cNvPr>
          <p:cNvSpPr/>
          <p:nvPr/>
        </p:nvSpPr>
        <p:spPr>
          <a:xfrm>
            <a:off x="4735181" y="3180308"/>
            <a:ext cx="365760" cy="36576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57" name="Rectangle 56">
            <a:extLst>
              <a:ext uri="{FF2B5EF4-FFF2-40B4-BE49-F238E27FC236}">
                <a16:creationId xmlns:a16="http://schemas.microsoft.com/office/drawing/2014/main" id="{9D7C844D-E43C-3772-0D43-792F5049DD55}"/>
              </a:ext>
            </a:extLst>
          </p:cNvPr>
          <p:cNvSpPr/>
          <p:nvPr/>
        </p:nvSpPr>
        <p:spPr>
          <a:xfrm>
            <a:off x="5097257" y="3180308"/>
            <a:ext cx="365760" cy="36576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58" name="Rectangle 57">
            <a:extLst>
              <a:ext uri="{FF2B5EF4-FFF2-40B4-BE49-F238E27FC236}">
                <a16:creationId xmlns:a16="http://schemas.microsoft.com/office/drawing/2014/main" id="{551020F3-B1ED-5545-5263-C48B6407FC78}"/>
              </a:ext>
            </a:extLst>
          </p:cNvPr>
          <p:cNvSpPr/>
          <p:nvPr/>
        </p:nvSpPr>
        <p:spPr>
          <a:xfrm>
            <a:off x="5467431" y="3180308"/>
            <a:ext cx="365760" cy="36576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59" name="Rectangle 58">
            <a:extLst>
              <a:ext uri="{FF2B5EF4-FFF2-40B4-BE49-F238E27FC236}">
                <a16:creationId xmlns:a16="http://schemas.microsoft.com/office/drawing/2014/main" id="{7B4F4C42-B3EB-66B4-8342-05FBCF3DD880}"/>
              </a:ext>
            </a:extLst>
          </p:cNvPr>
          <p:cNvSpPr/>
          <p:nvPr/>
        </p:nvSpPr>
        <p:spPr>
          <a:xfrm>
            <a:off x="5836875" y="3180308"/>
            <a:ext cx="365760" cy="365760"/>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t>
            </a:r>
          </a:p>
        </p:txBody>
      </p:sp>
      <p:sp>
        <p:nvSpPr>
          <p:cNvPr id="60" name="Rectangle 59">
            <a:extLst>
              <a:ext uri="{FF2B5EF4-FFF2-40B4-BE49-F238E27FC236}">
                <a16:creationId xmlns:a16="http://schemas.microsoft.com/office/drawing/2014/main" id="{4A31BF85-60BF-B11B-C99D-D26755D72B16}"/>
              </a:ext>
            </a:extLst>
          </p:cNvPr>
          <p:cNvSpPr/>
          <p:nvPr/>
        </p:nvSpPr>
        <p:spPr>
          <a:xfrm>
            <a:off x="6202635" y="3180308"/>
            <a:ext cx="365760" cy="365760"/>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t>
            </a:r>
          </a:p>
        </p:txBody>
      </p:sp>
      <p:sp>
        <p:nvSpPr>
          <p:cNvPr id="61" name="TextBox 60">
            <a:extLst>
              <a:ext uri="{FF2B5EF4-FFF2-40B4-BE49-F238E27FC236}">
                <a16:creationId xmlns:a16="http://schemas.microsoft.com/office/drawing/2014/main" id="{6A2656B5-D71B-0562-3A9A-6C7B7CEF8A4E}"/>
              </a:ext>
            </a:extLst>
          </p:cNvPr>
          <p:cNvSpPr txBox="1"/>
          <p:nvPr/>
        </p:nvSpPr>
        <p:spPr>
          <a:xfrm>
            <a:off x="3743728" y="5086074"/>
            <a:ext cx="1279798" cy="381477"/>
          </a:xfrm>
          <a:prstGeom prst="rect">
            <a:avLst/>
          </a:prstGeom>
          <a:noFill/>
        </p:spPr>
        <p:txBody>
          <a:bodyPr wrap="square" rtlCol="0">
            <a:spAutoFit/>
          </a:bodyPr>
          <a:lstStyle/>
          <a:p>
            <a:r>
              <a:rPr lang="en-US" dirty="0"/>
              <a:t>Sequence </a:t>
            </a:r>
            <a:r>
              <a:rPr lang="en-US" i="1" dirty="0"/>
              <a:t>5</a:t>
            </a:r>
          </a:p>
        </p:txBody>
      </p:sp>
      <p:sp>
        <p:nvSpPr>
          <p:cNvPr id="62" name="TextBox 61">
            <a:extLst>
              <a:ext uri="{FF2B5EF4-FFF2-40B4-BE49-F238E27FC236}">
                <a16:creationId xmlns:a16="http://schemas.microsoft.com/office/drawing/2014/main" id="{E5FE2EC0-C79F-3D1C-C3ED-C0C0380EB055}"/>
              </a:ext>
            </a:extLst>
          </p:cNvPr>
          <p:cNvSpPr txBox="1"/>
          <p:nvPr/>
        </p:nvSpPr>
        <p:spPr>
          <a:xfrm>
            <a:off x="3770000" y="5925058"/>
            <a:ext cx="1279798" cy="381477"/>
          </a:xfrm>
          <a:prstGeom prst="rect">
            <a:avLst/>
          </a:prstGeom>
          <a:noFill/>
        </p:spPr>
        <p:txBody>
          <a:bodyPr wrap="square" rtlCol="0">
            <a:spAutoFit/>
          </a:bodyPr>
          <a:lstStyle/>
          <a:p>
            <a:r>
              <a:rPr lang="en-US" dirty="0"/>
              <a:t>Sequence </a:t>
            </a:r>
            <a:r>
              <a:rPr lang="en-US" i="1" dirty="0"/>
              <a:t>6</a:t>
            </a:r>
          </a:p>
        </p:txBody>
      </p:sp>
      <p:sp>
        <p:nvSpPr>
          <p:cNvPr id="63" name="Rectangle 62">
            <a:extLst>
              <a:ext uri="{FF2B5EF4-FFF2-40B4-BE49-F238E27FC236}">
                <a16:creationId xmlns:a16="http://schemas.microsoft.com/office/drawing/2014/main" id="{B6EA8642-D338-F18E-8011-74844C57A942}"/>
              </a:ext>
            </a:extLst>
          </p:cNvPr>
          <p:cNvSpPr/>
          <p:nvPr/>
        </p:nvSpPr>
        <p:spPr>
          <a:xfrm>
            <a:off x="2133064" y="5618132"/>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64" name="Rectangle 63">
            <a:extLst>
              <a:ext uri="{FF2B5EF4-FFF2-40B4-BE49-F238E27FC236}">
                <a16:creationId xmlns:a16="http://schemas.microsoft.com/office/drawing/2014/main" id="{D5EF508D-DAAC-B313-7089-387C896A03F8}"/>
              </a:ext>
            </a:extLst>
          </p:cNvPr>
          <p:cNvSpPr/>
          <p:nvPr/>
        </p:nvSpPr>
        <p:spPr>
          <a:xfrm>
            <a:off x="2500296" y="5618132"/>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65" name="Rectangle 64">
            <a:extLst>
              <a:ext uri="{FF2B5EF4-FFF2-40B4-BE49-F238E27FC236}">
                <a16:creationId xmlns:a16="http://schemas.microsoft.com/office/drawing/2014/main" id="{5FFFAF06-FD50-948C-E744-D823973C3277}"/>
              </a:ext>
            </a:extLst>
          </p:cNvPr>
          <p:cNvSpPr/>
          <p:nvPr/>
        </p:nvSpPr>
        <p:spPr>
          <a:xfrm>
            <a:off x="2867528" y="5618132"/>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66" name="Rectangle 65">
            <a:extLst>
              <a:ext uri="{FF2B5EF4-FFF2-40B4-BE49-F238E27FC236}">
                <a16:creationId xmlns:a16="http://schemas.microsoft.com/office/drawing/2014/main" id="{CF6DDD5D-5524-953C-C8BD-28C059CF5C8B}"/>
              </a:ext>
            </a:extLst>
          </p:cNvPr>
          <p:cNvSpPr/>
          <p:nvPr/>
        </p:nvSpPr>
        <p:spPr>
          <a:xfrm>
            <a:off x="3234760" y="5618132"/>
            <a:ext cx="365760" cy="36576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67" name="Rectangle 66">
            <a:extLst>
              <a:ext uri="{FF2B5EF4-FFF2-40B4-BE49-F238E27FC236}">
                <a16:creationId xmlns:a16="http://schemas.microsoft.com/office/drawing/2014/main" id="{87E1B3DF-F393-970D-5EAA-D937C4225308}"/>
              </a:ext>
            </a:extLst>
          </p:cNvPr>
          <p:cNvSpPr/>
          <p:nvPr/>
        </p:nvSpPr>
        <p:spPr>
          <a:xfrm>
            <a:off x="3601992" y="5618132"/>
            <a:ext cx="365760" cy="36576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68" name="Rectangle 67">
            <a:extLst>
              <a:ext uri="{FF2B5EF4-FFF2-40B4-BE49-F238E27FC236}">
                <a16:creationId xmlns:a16="http://schemas.microsoft.com/office/drawing/2014/main" id="{A85333C8-D34A-4A1C-47C4-13A23A7C9C25}"/>
              </a:ext>
            </a:extLst>
          </p:cNvPr>
          <p:cNvSpPr/>
          <p:nvPr/>
        </p:nvSpPr>
        <p:spPr>
          <a:xfrm>
            <a:off x="3969224" y="5618132"/>
            <a:ext cx="365760" cy="36576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69" name="Rectangle 68">
            <a:extLst>
              <a:ext uri="{FF2B5EF4-FFF2-40B4-BE49-F238E27FC236}">
                <a16:creationId xmlns:a16="http://schemas.microsoft.com/office/drawing/2014/main" id="{70D11DAD-D0E2-E184-FF17-5D0741EB29F8}"/>
              </a:ext>
            </a:extLst>
          </p:cNvPr>
          <p:cNvSpPr/>
          <p:nvPr/>
        </p:nvSpPr>
        <p:spPr>
          <a:xfrm>
            <a:off x="4336456" y="5618132"/>
            <a:ext cx="365760" cy="365760"/>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t>
            </a:r>
          </a:p>
        </p:txBody>
      </p:sp>
      <p:sp>
        <p:nvSpPr>
          <p:cNvPr id="70" name="Rectangle 69">
            <a:extLst>
              <a:ext uri="{FF2B5EF4-FFF2-40B4-BE49-F238E27FC236}">
                <a16:creationId xmlns:a16="http://schemas.microsoft.com/office/drawing/2014/main" id="{60116C36-CDD5-554B-DA7D-1D788CF90D51}"/>
              </a:ext>
            </a:extLst>
          </p:cNvPr>
          <p:cNvSpPr/>
          <p:nvPr/>
        </p:nvSpPr>
        <p:spPr>
          <a:xfrm>
            <a:off x="5438152" y="5618132"/>
            <a:ext cx="365760" cy="365760"/>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t>
            </a:r>
          </a:p>
        </p:txBody>
      </p:sp>
      <p:sp>
        <p:nvSpPr>
          <p:cNvPr id="71" name="Rectangle 70">
            <a:extLst>
              <a:ext uri="{FF2B5EF4-FFF2-40B4-BE49-F238E27FC236}">
                <a16:creationId xmlns:a16="http://schemas.microsoft.com/office/drawing/2014/main" id="{A5608C9C-905D-2332-62EF-09249930B994}"/>
              </a:ext>
            </a:extLst>
          </p:cNvPr>
          <p:cNvSpPr/>
          <p:nvPr/>
        </p:nvSpPr>
        <p:spPr>
          <a:xfrm>
            <a:off x="4703688" y="5618132"/>
            <a:ext cx="365760" cy="365760"/>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t>
            </a:r>
          </a:p>
        </p:txBody>
      </p:sp>
      <p:sp>
        <p:nvSpPr>
          <p:cNvPr id="72" name="Rectangle 71">
            <a:extLst>
              <a:ext uri="{FF2B5EF4-FFF2-40B4-BE49-F238E27FC236}">
                <a16:creationId xmlns:a16="http://schemas.microsoft.com/office/drawing/2014/main" id="{C6746A4D-2A60-DED3-4529-309266ACEE38}"/>
              </a:ext>
            </a:extLst>
          </p:cNvPr>
          <p:cNvSpPr/>
          <p:nvPr/>
        </p:nvSpPr>
        <p:spPr>
          <a:xfrm>
            <a:off x="5070920" y="5618132"/>
            <a:ext cx="365760" cy="365760"/>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t>
            </a:r>
          </a:p>
        </p:txBody>
      </p:sp>
      <p:sp>
        <p:nvSpPr>
          <p:cNvPr id="73" name="Rectangle 72">
            <a:extLst>
              <a:ext uri="{FF2B5EF4-FFF2-40B4-BE49-F238E27FC236}">
                <a16:creationId xmlns:a16="http://schemas.microsoft.com/office/drawing/2014/main" id="{2BF86738-9F09-25D1-FC7B-4E2C4A368FB2}"/>
              </a:ext>
            </a:extLst>
          </p:cNvPr>
          <p:cNvSpPr/>
          <p:nvPr/>
        </p:nvSpPr>
        <p:spPr>
          <a:xfrm>
            <a:off x="5803912" y="5618132"/>
            <a:ext cx="365760" cy="365760"/>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t>
            </a:r>
          </a:p>
        </p:txBody>
      </p:sp>
      <p:sp>
        <p:nvSpPr>
          <p:cNvPr id="74" name="Rectangle 73">
            <a:extLst>
              <a:ext uri="{FF2B5EF4-FFF2-40B4-BE49-F238E27FC236}">
                <a16:creationId xmlns:a16="http://schemas.microsoft.com/office/drawing/2014/main" id="{13FF2846-4876-D704-A633-5803FA9FCB5B}"/>
              </a:ext>
            </a:extLst>
          </p:cNvPr>
          <p:cNvSpPr/>
          <p:nvPr/>
        </p:nvSpPr>
        <p:spPr>
          <a:xfrm>
            <a:off x="6171148" y="5618132"/>
            <a:ext cx="365760" cy="365760"/>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t>
            </a:r>
          </a:p>
        </p:txBody>
      </p:sp>
      <p:sp>
        <p:nvSpPr>
          <p:cNvPr id="75" name="Rectangle 74">
            <a:extLst>
              <a:ext uri="{FF2B5EF4-FFF2-40B4-BE49-F238E27FC236}">
                <a16:creationId xmlns:a16="http://schemas.microsoft.com/office/drawing/2014/main" id="{A3AA0B0C-2527-49C6-F9D1-1D36F05195E6}"/>
              </a:ext>
            </a:extLst>
          </p:cNvPr>
          <p:cNvSpPr/>
          <p:nvPr/>
        </p:nvSpPr>
        <p:spPr>
          <a:xfrm>
            <a:off x="2144791" y="4783556"/>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76" name="Rectangle 75">
            <a:extLst>
              <a:ext uri="{FF2B5EF4-FFF2-40B4-BE49-F238E27FC236}">
                <a16:creationId xmlns:a16="http://schemas.microsoft.com/office/drawing/2014/main" id="{14E0F49E-8D34-5E62-6857-D2E07C9D4DA2}"/>
              </a:ext>
            </a:extLst>
          </p:cNvPr>
          <p:cNvSpPr/>
          <p:nvPr/>
        </p:nvSpPr>
        <p:spPr>
          <a:xfrm>
            <a:off x="2514235" y="4783556"/>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77" name="Rectangle 76">
            <a:extLst>
              <a:ext uri="{FF2B5EF4-FFF2-40B4-BE49-F238E27FC236}">
                <a16:creationId xmlns:a16="http://schemas.microsoft.com/office/drawing/2014/main" id="{334A7EA1-E1CE-11B8-5FF6-89F1E27D481B}"/>
              </a:ext>
            </a:extLst>
          </p:cNvPr>
          <p:cNvSpPr/>
          <p:nvPr/>
        </p:nvSpPr>
        <p:spPr>
          <a:xfrm>
            <a:off x="2876311" y="4783556"/>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78" name="Rectangle 77">
            <a:extLst>
              <a:ext uri="{FF2B5EF4-FFF2-40B4-BE49-F238E27FC236}">
                <a16:creationId xmlns:a16="http://schemas.microsoft.com/office/drawing/2014/main" id="{F2AC4294-C72C-4C29-4C55-E8DC53A98B2A}"/>
              </a:ext>
            </a:extLst>
          </p:cNvPr>
          <p:cNvSpPr/>
          <p:nvPr/>
        </p:nvSpPr>
        <p:spPr>
          <a:xfrm>
            <a:off x="3246485" y="4783556"/>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79" name="Rectangle 78">
            <a:extLst>
              <a:ext uri="{FF2B5EF4-FFF2-40B4-BE49-F238E27FC236}">
                <a16:creationId xmlns:a16="http://schemas.microsoft.com/office/drawing/2014/main" id="{5E542123-ED0F-79CB-BC1B-5BE5EF22248B}"/>
              </a:ext>
            </a:extLst>
          </p:cNvPr>
          <p:cNvSpPr/>
          <p:nvPr/>
        </p:nvSpPr>
        <p:spPr>
          <a:xfrm>
            <a:off x="3615929" y="4783556"/>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80" name="Rectangle 79">
            <a:extLst>
              <a:ext uri="{FF2B5EF4-FFF2-40B4-BE49-F238E27FC236}">
                <a16:creationId xmlns:a16="http://schemas.microsoft.com/office/drawing/2014/main" id="{EBF3BA61-F1E2-63F4-DCA9-393C291699ED}"/>
              </a:ext>
            </a:extLst>
          </p:cNvPr>
          <p:cNvSpPr/>
          <p:nvPr/>
        </p:nvSpPr>
        <p:spPr>
          <a:xfrm>
            <a:off x="3981689" y="4783556"/>
            <a:ext cx="365760" cy="365760"/>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81" name="Rectangle 80">
            <a:extLst>
              <a:ext uri="{FF2B5EF4-FFF2-40B4-BE49-F238E27FC236}">
                <a16:creationId xmlns:a16="http://schemas.microsoft.com/office/drawing/2014/main" id="{59F091B9-F722-DB97-6048-CD538D0FBBA1}"/>
              </a:ext>
            </a:extLst>
          </p:cNvPr>
          <p:cNvSpPr/>
          <p:nvPr/>
        </p:nvSpPr>
        <p:spPr>
          <a:xfrm>
            <a:off x="4347449" y="4783556"/>
            <a:ext cx="365760" cy="365760"/>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t>
            </a:r>
          </a:p>
        </p:txBody>
      </p:sp>
      <p:sp>
        <p:nvSpPr>
          <p:cNvPr id="82" name="Rectangle 81">
            <a:extLst>
              <a:ext uri="{FF2B5EF4-FFF2-40B4-BE49-F238E27FC236}">
                <a16:creationId xmlns:a16="http://schemas.microsoft.com/office/drawing/2014/main" id="{37CECEAB-8AAB-58EF-96F9-AC15414DF4CF}"/>
              </a:ext>
            </a:extLst>
          </p:cNvPr>
          <p:cNvSpPr/>
          <p:nvPr/>
        </p:nvSpPr>
        <p:spPr>
          <a:xfrm>
            <a:off x="4716893" y="4783556"/>
            <a:ext cx="365760" cy="365760"/>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t>
            </a:r>
          </a:p>
        </p:txBody>
      </p:sp>
      <p:sp>
        <p:nvSpPr>
          <p:cNvPr id="83" name="Rectangle 82">
            <a:extLst>
              <a:ext uri="{FF2B5EF4-FFF2-40B4-BE49-F238E27FC236}">
                <a16:creationId xmlns:a16="http://schemas.microsoft.com/office/drawing/2014/main" id="{9EA23785-2DD5-C408-3307-B6BD70DB7D44}"/>
              </a:ext>
            </a:extLst>
          </p:cNvPr>
          <p:cNvSpPr/>
          <p:nvPr/>
        </p:nvSpPr>
        <p:spPr>
          <a:xfrm>
            <a:off x="5078969" y="4783556"/>
            <a:ext cx="365760" cy="365760"/>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t>
            </a:r>
          </a:p>
        </p:txBody>
      </p:sp>
      <p:sp>
        <p:nvSpPr>
          <p:cNvPr id="84" name="Rectangle 83">
            <a:extLst>
              <a:ext uri="{FF2B5EF4-FFF2-40B4-BE49-F238E27FC236}">
                <a16:creationId xmlns:a16="http://schemas.microsoft.com/office/drawing/2014/main" id="{CD78C6E7-C0C0-F920-86D2-EB7A9E58E303}"/>
              </a:ext>
            </a:extLst>
          </p:cNvPr>
          <p:cNvSpPr/>
          <p:nvPr/>
        </p:nvSpPr>
        <p:spPr>
          <a:xfrm>
            <a:off x="5449143" y="4783556"/>
            <a:ext cx="365760" cy="365760"/>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t>
            </a:r>
          </a:p>
        </p:txBody>
      </p:sp>
      <p:sp>
        <p:nvSpPr>
          <p:cNvPr id="85" name="Rectangle 84">
            <a:extLst>
              <a:ext uri="{FF2B5EF4-FFF2-40B4-BE49-F238E27FC236}">
                <a16:creationId xmlns:a16="http://schemas.microsoft.com/office/drawing/2014/main" id="{B55CF885-1844-7BD0-91DF-A211F294AD22}"/>
              </a:ext>
            </a:extLst>
          </p:cNvPr>
          <p:cNvSpPr/>
          <p:nvPr/>
        </p:nvSpPr>
        <p:spPr>
          <a:xfrm>
            <a:off x="5818587" y="4783556"/>
            <a:ext cx="365760" cy="365760"/>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t>
            </a:r>
          </a:p>
        </p:txBody>
      </p:sp>
      <p:sp>
        <p:nvSpPr>
          <p:cNvPr id="86" name="Rectangle 85">
            <a:extLst>
              <a:ext uri="{FF2B5EF4-FFF2-40B4-BE49-F238E27FC236}">
                <a16:creationId xmlns:a16="http://schemas.microsoft.com/office/drawing/2014/main" id="{5B212BB4-22C4-D6E9-936C-EA41CFB9447E}"/>
              </a:ext>
            </a:extLst>
          </p:cNvPr>
          <p:cNvSpPr/>
          <p:nvPr/>
        </p:nvSpPr>
        <p:spPr>
          <a:xfrm>
            <a:off x="6184347" y="4783556"/>
            <a:ext cx="365760" cy="365760"/>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t>
            </a:r>
          </a:p>
        </p:txBody>
      </p:sp>
    </p:spTree>
    <p:extLst>
      <p:ext uri="{BB962C8B-B14F-4D97-AF65-F5344CB8AC3E}">
        <p14:creationId xmlns:p14="http://schemas.microsoft.com/office/powerpoint/2010/main" val="31419744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FF289A-A547-5168-A0B6-016FEA8C2F7D}"/>
              </a:ext>
            </a:extLst>
          </p:cNvPr>
          <p:cNvSpPr/>
          <p:nvPr/>
        </p:nvSpPr>
        <p:spPr>
          <a:xfrm>
            <a:off x="0" y="6339662"/>
            <a:ext cx="9144000" cy="510364"/>
          </a:xfrm>
          <a:prstGeom prst="rect">
            <a:avLst/>
          </a:prstGeom>
          <a:solidFill>
            <a:srgbClr val="BA0C2F"/>
          </a:solidFill>
          <a:ln>
            <a:solidFill>
              <a:srgbClr val="BA0C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BA0C2F"/>
              </a:solidFill>
            </a:endParaRPr>
          </a:p>
        </p:txBody>
      </p:sp>
      <p:sp>
        <p:nvSpPr>
          <p:cNvPr id="22" name="Rectangle 21">
            <a:extLst>
              <a:ext uri="{FF2B5EF4-FFF2-40B4-BE49-F238E27FC236}">
                <a16:creationId xmlns:a16="http://schemas.microsoft.com/office/drawing/2014/main" id="{6E6AF16D-47F9-4748-A10B-D0EF6D460287}"/>
              </a:ext>
            </a:extLst>
          </p:cNvPr>
          <p:cNvSpPr/>
          <p:nvPr/>
        </p:nvSpPr>
        <p:spPr>
          <a:xfrm>
            <a:off x="1361807" y="3549392"/>
            <a:ext cx="6420395" cy="4037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Footer Placeholder 1">
            <a:extLst>
              <a:ext uri="{FF2B5EF4-FFF2-40B4-BE49-F238E27FC236}">
                <a16:creationId xmlns:a16="http://schemas.microsoft.com/office/drawing/2014/main" id="{1631928D-2D8E-40FF-967F-D6E745911A36}"/>
              </a:ext>
            </a:extLst>
          </p:cNvPr>
          <p:cNvSpPr>
            <a:spLocks noGrp="1"/>
          </p:cNvSpPr>
          <p:nvPr>
            <p:ph type="ftr" sz="quarter" idx="11"/>
          </p:nvPr>
        </p:nvSpPr>
        <p:spPr>
          <a:xfrm>
            <a:off x="3024188" y="6428544"/>
            <a:ext cx="3529012" cy="273844"/>
          </a:xfrm>
        </p:spPr>
        <p:txBody>
          <a:bodyPr/>
          <a:lstStyle/>
          <a:p>
            <a:pPr defTabSz="342884">
              <a:buClr>
                <a:srgbClr val="0046AD"/>
              </a:buClr>
              <a:defRPr/>
            </a:pPr>
            <a:r>
              <a:rPr lang="en-US" dirty="0">
                <a:solidFill>
                  <a:schemeClr val="bg1"/>
                </a:solidFill>
                <a:latin typeface="Calibri" panose="020F0502020204030204" pitchFamily="34" charset="0"/>
                <a:cs typeface="Calibri" panose="020F0502020204030204" pitchFamily="34" charset="0"/>
              </a:rPr>
              <a:t>Summer Incubator Workshops  2022, Badolato Luca</a:t>
            </a:r>
          </a:p>
        </p:txBody>
      </p:sp>
      <p:sp>
        <p:nvSpPr>
          <p:cNvPr id="10" name="Title 1">
            <a:extLst>
              <a:ext uri="{FF2B5EF4-FFF2-40B4-BE49-F238E27FC236}">
                <a16:creationId xmlns:a16="http://schemas.microsoft.com/office/drawing/2014/main" id="{D67FBEF7-4B01-42DA-81F5-24CA3B53CCB0}"/>
              </a:ext>
            </a:extLst>
          </p:cNvPr>
          <p:cNvSpPr>
            <a:spLocks noGrp="1"/>
          </p:cNvSpPr>
          <p:nvPr>
            <p:ph type="title"/>
          </p:nvPr>
        </p:nvSpPr>
        <p:spPr>
          <a:xfrm>
            <a:off x="533399" y="826704"/>
            <a:ext cx="8353426" cy="629141"/>
          </a:xfrm>
        </p:spPr>
        <p:txBody>
          <a:bodyPr>
            <a:noAutofit/>
          </a:bodyPr>
          <a:lstStyle/>
          <a:p>
            <a:r>
              <a:rPr lang="en-US" sz="3600" dirty="0">
                <a:solidFill>
                  <a:srgbClr val="C00000"/>
                </a:solidFill>
                <a:latin typeface="Calibri" panose="020F0502020204030204" pitchFamily="34" charset="0"/>
                <a:cs typeface="Calibri" panose="020F0502020204030204" pitchFamily="34" charset="0"/>
              </a:rPr>
              <a:t>Sequence Analysis, where to find information</a:t>
            </a:r>
          </a:p>
        </p:txBody>
      </p:sp>
      <p:pic>
        <p:nvPicPr>
          <p:cNvPr id="3" name="Picture 2">
            <a:extLst>
              <a:ext uri="{FF2B5EF4-FFF2-40B4-BE49-F238E27FC236}">
                <a16:creationId xmlns:a16="http://schemas.microsoft.com/office/drawing/2014/main" id="{5AC467AE-C53A-065A-F6CA-A0BD2BFF3D2F}"/>
              </a:ext>
            </a:extLst>
          </p:cNvPr>
          <p:cNvPicPr>
            <a:picLocks noChangeAspect="1"/>
          </p:cNvPicPr>
          <p:nvPr/>
        </p:nvPicPr>
        <p:blipFill>
          <a:blip r:embed="rId3"/>
          <a:stretch>
            <a:fillRect/>
          </a:stretch>
        </p:blipFill>
        <p:spPr>
          <a:xfrm>
            <a:off x="270429" y="6326756"/>
            <a:ext cx="2690451" cy="531244"/>
          </a:xfrm>
          <a:prstGeom prst="rect">
            <a:avLst/>
          </a:prstGeom>
        </p:spPr>
      </p:pic>
      <p:sp>
        <p:nvSpPr>
          <p:cNvPr id="11" name="Footer Placeholder 1">
            <a:extLst>
              <a:ext uri="{FF2B5EF4-FFF2-40B4-BE49-F238E27FC236}">
                <a16:creationId xmlns:a16="http://schemas.microsoft.com/office/drawing/2014/main" id="{317CAE7D-6866-7F90-99A9-A5A28DD00838}"/>
              </a:ext>
            </a:extLst>
          </p:cNvPr>
          <p:cNvSpPr txBox="1">
            <a:spLocks/>
          </p:cNvSpPr>
          <p:nvPr/>
        </p:nvSpPr>
        <p:spPr>
          <a:xfrm>
            <a:off x="8447520" y="6446633"/>
            <a:ext cx="373035" cy="273844"/>
          </a:xfrm>
          <a:prstGeom prst="rect">
            <a:avLst/>
          </a:prstGeom>
        </p:spPr>
        <p:txBody>
          <a:bodyPr vert="horz" lIns="68580" tIns="34290" rIns="68580" bIns="34290" rtlCol="0" anchor="ct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884">
              <a:buClr>
                <a:srgbClr val="0046AD"/>
              </a:buClr>
              <a:defRPr/>
            </a:pPr>
            <a:r>
              <a:rPr lang="en-US" sz="900" dirty="0">
                <a:solidFill>
                  <a:schemeClr val="bg1"/>
                </a:solidFill>
                <a:latin typeface="Calibri" panose="020F0502020204030204" pitchFamily="34" charset="0"/>
                <a:cs typeface="Calibri" panose="020F0502020204030204" pitchFamily="34" charset="0"/>
              </a:rPr>
              <a:t>3</a:t>
            </a:r>
            <a:endParaRPr lang="en-US" sz="788" dirty="0">
              <a:solidFill>
                <a:schemeClr val="bg1"/>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2F0928AF-4903-45B5-B32D-C003D3EE187D}"/>
              </a:ext>
            </a:extLst>
          </p:cNvPr>
          <p:cNvPicPr>
            <a:picLocks noChangeAspect="1"/>
          </p:cNvPicPr>
          <p:nvPr/>
        </p:nvPicPr>
        <p:blipFill rotWithShape="1">
          <a:blip r:embed="rId4"/>
          <a:srcRect b="9687"/>
          <a:stretch/>
        </p:blipFill>
        <p:spPr>
          <a:xfrm>
            <a:off x="945746" y="1908242"/>
            <a:ext cx="7528732" cy="4343400"/>
          </a:xfrm>
          <a:prstGeom prst="rect">
            <a:avLst/>
          </a:prstGeom>
        </p:spPr>
      </p:pic>
    </p:spTree>
    <p:extLst>
      <p:ext uri="{BB962C8B-B14F-4D97-AF65-F5344CB8AC3E}">
        <p14:creationId xmlns:p14="http://schemas.microsoft.com/office/powerpoint/2010/main" val="20493196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FF289A-A547-5168-A0B6-016FEA8C2F7D}"/>
              </a:ext>
            </a:extLst>
          </p:cNvPr>
          <p:cNvSpPr/>
          <p:nvPr/>
        </p:nvSpPr>
        <p:spPr>
          <a:xfrm>
            <a:off x="0" y="6339662"/>
            <a:ext cx="9144000" cy="510364"/>
          </a:xfrm>
          <a:prstGeom prst="rect">
            <a:avLst/>
          </a:prstGeom>
          <a:solidFill>
            <a:srgbClr val="BA0C2F"/>
          </a:solidFill>
          <a:ln>
            <a:solidFill>
              <a:srgbClr val="BA0C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BA0C2F"/>
              </a:solidFill>
            </a:endParaRPr>
          </a:p>
        </p:txBody>
      </p:sp>
      <p:sp>
        <p:nvSpPr>
          <p:cNvPr id="22" name="Rectangle 21">
            <a:extLst>
              <a:ext uri="{FF2B5EF4-FFF2-40B4-BE49-F238E27FC236}">
                <a16:creationId xmlns:a16="http://schemas.microsoft.com/office/drawing/2014/main" id="{6E6AF16D-47F9-4748-A10B-D0EF6D460287}"/>
              </a:ext>
            </a:extLst>
          </p:cNvPr>
          <p:cNvSpPr/>
          <p:nvPr/>
        </p:nvSpPr>
        <p:spPr>
          <a:xfrm>
            <a:off x="1361807" y="3549392"/>
            <a:ext cx="6420395" cy="4037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Footer Placeholder 1">
            <a:extLst>
              <a:ext uri="{FF2B5EF4-FFF2-40B4-BE49-F238E27FC236}">
                <a16:creationId xmlns:a16="http://schemas.microsoft.com/office/drawing/2014/main" id="{1631928D-2D8E-40FF-967F-D6E745911A36}"/>
              </a:ext>
            </a:extLst>
          </p:cNvPr>
          <p:cNvSpPr>
            <a:spLocks noGrp="1"/>
          </p:cNvSpPr>
          <p:nvPr>
            <p:ph type="ftr" sz="quarter" idx="11"/>
          </p:nvPr>
        </p:nvSpPr>
        <p:spPr>
          <a:xfrm>
            <a:off x="3024188" y="6428544"/>
            <a:ext cx="3529012" cy="273844"/>
          </a:xfrm>
        </p:spPr>
        <p:txBody>
          <a:bodyPr/>
          <a:lstStyle/>
          <a:p>
            <a:pPr defTabSz="342884">
              <a:buClr>
                <a:srgbClr val="0046AD"/>
              </a:buClr>
              <a:defRPr/>
            </a:pPr>
            <a:r>
              <a:rPr lang="en-US" dirty="0">
                <a:solidFill>
                  <a:schemeClr val="bg1"/>
                </a:solidFill>
                <a:latin typeface="Calibri" panose="020F0502020204030204" pitchFamily="34" charset="0"/>
                <a:cs typeface="Calibri" panose="020F0502020204030204" pitchFamily="34" charset="0"/>
              </a:rPr>
              <a:t>Summer Incubator Workshops  2022, Badolato Luca</a:t>
            </a:r>
          </a:p>
        </p:txBody>
      </p:sp>
      <p:sp>
        <p:nvSpPr>
          <p:cNvPr id="10" name="Title 1">
            <a:extLst>
              <a:ext uri="{FF2B5EF4-FFF2-40B4-BE49-F238E27FC236}">
                <a16:creationId xmlns:a16="http://schemas.microsoft.com/office/drawing/2014/main" id="{D67FBEF7-4B01-42DA-81F5-24CA3B53CCB0}"/>
              </a:ext>
            </a:extLst>
          </p:cNvPr>
          <p:cNvSpPr>
            <a:spLocks noGrp="1"/>
          </p:cNvSpPr>
          <p:nvPr>
            <p:ph type="title"/>
          </p:nvPr>
        </p:nvSpPr>
        <p:spPr>
          <a:xfrm>
            <a:off x="533399" y="826704"/>
            <a:ext cx="8353426" cy="629141"/>
          </a:xfrm>
        </p:spPr>
        <p:txBody>
          <a:bodyPr>
            <a:noAutofit/>
          </a:bodyPr>
          <a:lstStyle/>
          <a:p>
            <a:r>
              <a:rPr lang="en-US" sz="3600" dirty="0">
                <a:solidFill>
                  <a:srgbClr val="C00000"/>
                </a:solidFill>
                <a:latin typeface="Calibri" panose="020F0502020204030204" pitchFamily="34" charset="0"/>
                <a:cs typeface="Calibri" panose="020F0502020204030204" pitchFamily="34" charset="0"/>
              </a:rPr>
              <a:t>Measuring pairwise dissimilarities</a:t>
            </a:r>
          </a:p>
        </p:txBody>
      </p:sp>
      <p:pic>
        <p:nvPicPr>
          <p:cNvPr id="3" name="Picture 2">
            <a:extLst>
              <a:ext uri="{FF2B5EF4-FFF2-40B4-BE49-F238E27FC236}">
                <a16:creationId xmlns:a16="http://schemas.microsoft.com/office/drawing/2014/main" id="{5AC467AE-C53A-065A-F6CA-A0BD2BFF3D2F}"/>
              </a:ext>
            </a:extLst>
          </p:cNvPr>
          <p:cNvPicPr>
            <a:picLocks noChangeAspect="1"/>
          </p:cNvPicPr>
          <p:nvPr/>
        </p:nvPicPr>
        <p:blipFill>
          <a:blip r:embed="rId3"/>
          <a:stretch>
            <a:fillRect/>
          </a:stretch>
        </p:blipFill>
        <p:spPr>
          <a:xfrm>
            <a:off x="270429" y="6326756"/>
            <a:ext cx="2690451" cy="531244"/>
          </a:xfrm>
          <a:prstGeom prst="rect">
            <a:avLst/>
          </a:prstGeom>
        </p:spPr>
      </p:pic>
      <p:sp>
        <p:nvSpPr>
          <p:cNvPr id="11" name="Footer Placeholder 1">
            <a:extLst>
              <a:ext uri="{FF2B5EF4-FFF2-40B4-BE49-F238E27FC236}">
                <a16:creationId xmlns:a16="http://schemas.microsoft.com/office/drawing/2014/main" id="{317CAE7D-6866-7F90-99A9-A5A28DD00838}"/>
              </a:ext>
            </a:extLst>
          </p:cNvPr>
          <p:cNvSpPr txBox="1">
            <a:spLocks/>
          </p:cNvSpPr>
          <p:nvPr/>
        </p:nvSpPr>
        <p:spPr>
          <a:xfrm>
            <a:off x="8447520" y="6446633"/>
            <a:ext cx="373035" cy="273844"/>
          </a:xfrm>
          <a:prstGeom prst="rect">
            <a:avLst/>
          </a:prstGeom>
        </p:spPr>
        <p:txBody>
          <a:bodyPr vert="horz" lIns="68580" tIns="34290" rIns="68580" bIns="34290" rtlCol="0" anchor="ct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884">
              <a:buClr>
                <a:srgbClr val="0046AD"/>
              </a:buClr>
              <a:defRPr/>
            </a:pPr>
            <a:r>
              <a:rPr lang="en-US" sz="900" dirty="0">
                <a:solidFill>
                  <a:schemeClr val="bg1"/>
                </a:solidFill>
                <a:latin typeface="Calibri" panose="020F0502020204030204" pitchFamily="34" charset="0"/>
                <a:cs typeface="Calibri" panose="020F0502020204030204" pitchFamily="34" charset="0"/>
              </a:rPr>
              <a:t>30</a:t>
            </a:r>
            <a:endParaRPr lang="en-US" sz="788" dirty="0">
              <a:solidFill>
                <a:schemeClr val="bg1"/>
              </a:solidFill>
              <a:latin typeface="Calibri" panose="020F0502020204030204" pitchFamily="34" charset="0"/>
              <a:cs typeface="Calibri" panose="020F0502020204030204" pitchFamily="34" charset="0"/>
            </a:endParaRPr>
          </a:p>
        </p:txBody>
      </p:sp>
      <p:sp>
        <p:nvSpPr>
          <p:cNvPr id="12" name="Text Placeholder 4">
            <a:extLst>
              <a:ext uri="{FF2B5EF4-FFF2-40B4-BE49-F238E27FC236}">
                <a16:creationId xmlns:a16="http://schemas.microsoft.com/office/drawing/2014/main" id="{77929185-C4A4-482F-A5E8-FF73A11680FA}"/>
              </a:ext>
            </a:extLst>
          </p:cNvPr>
          <p:cNvSpPr txBox="1">
            <a:spLocks/>
          </p:cNvSpPr>
          <p:nvPr/>
        </p:nvSpPr>
        <p:spPr>
          <a:xfrm>
            <a:off x="638174" y="1410308"/>
            <a:ext cx="7809345" cy="46209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latin typeface="Calibri" panose="020F0502020204030204" pitchFamily="34" charset="0"/>
                <a:cs typeface="Calibri" panose="020F0502020204030204" pitchFamily="34" charset="0"/>
              </a:rPr>
              <a:t>Optimal Matching: </a:t>
            </a:r>
          </a:p>
          <a:p>
            <a:pPr marL="0" indent="0">
              <a:buNone/>
            </a:pPr>
            <a:r>
              <a:rPr lang="en-US" sz="2000" dirty="0">
                <a:latin typeface="Calibri" panose="020F0502020204030204" pitchFamily="34" charset="0"/>
                <a:cs typeface="Calibri" panose="020F0502020204030204" pitchFamily="34" charset="0"/>
              </a:rPr>
              <a:t>An algorithm to compute the distance between two sequences as the minimal “effort” of transforming one sequence into the other. To do so, we have to assign a penalty, a “cost”, for each operation or transformation we need to employ. The sum of these costs provide a measure of distance between sequences. </a:t>
            </a:r>
          </a:p>
          <a:p>
            <a:pPr marL="0" indent="0">
              <a:buNone/>
            </a:pPr>
            <a:r>
              <a:rPr lang="en-US" sz="2000" dirty="0">
                <a:latin typeface="Calibri" panose="020F0502020204030204" pitchFamily="34" charset="0"/>
                <a:cs typeface="Calibri" panose="020F0502020204030204" pitchFamily="34" charset="0"/>
              </a:rPr>
              <a:t>In classical Optimal Matching, the possible operations are element deletion, insertion, and substitution. We should then define the cost associated to each of these operations – let’s take an example by setting deletion, insertion, and substitution cost all equal 1. </a:t>
            </a:r>
          </a:p>
          <a:p>
            <a:pPr marL="0" indent="0">
              <a:buNone/>
            </a:pPr>
            <a:endParaRPr lang="en-US" sz="24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85E55906-352B-95AF-2504-7AFFF45AACF8}"/>
              </a:ext>
            </a:extLst>
          </p:cNvPr>
          <p:cNvPicPr>
            <a:picLocks noChangeAspect="1"/>
          </p:cNvPicPr>
          <p:nvPr/>
        </p:nvPicPr>
        <p:blipFill>
          <a:blip r:embed="rId4"/>
          <a:stretch>
            <a:fillRect/>
          </a:stretch>
        </p:blipFill>
        <p:spPr>
          <a:xfrm>
            <a:off x="1361807" y="4526410"/>
            <a:ext cx="6171311" cy="1529270"/>
          </a:xfrm>
          <a:prstGeom prst="rect">
            <a:avLst/>
          </a:prstGeom>
        </p:spPr>
      </p:pic>
    </p:spTree>
    <p:extLst>
      <p:ext uri="{BB962C8B-B14F-4D97-AF65-F5344CB8AC3E}">
        <p14:creationId xmlns:p14="http://schemas.microsoft.com/office/powerpoint/2010/main" val="1649882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FF289A-A547-5168-A0B6-016FEA8C2F7D}"/>
              </a:ext>
            </a:extLst>
          </p:cNvPr>
          <p:cNvSpPr/>
          <p:nvPr/>
        </p:nvSpPr>
        <p:spPr>
          <a:xfrm>
            <a:off x="0" y="6339662"/>
            <a:ext cx="9144000" cy="510364"/>
          </a:xfrm>
          <a:prstGeom prst="rect">
            <a:avLst/>
          </a:prstGeom>
          <a:solidFill>
            <a:srgbClr val="BA0C2F"/>
          </a:solidFill>
          <a:ln>
            <a:solidFill>
              <a:srgbClr val="BA0C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BA0C2F"/>
              </a:solidFill>
            </a:endParaRPr>
          </a:p>
        </p:txBody>
      </p:sp>
      <p:sp>
        <p:nvSpPr>
          <p:cNvPr id="22" name="Rectangle 21">
            <a:extLst>
              <a:ext uri="{FF2B5EF4-FFF2-40B4-BE49-F238E27FC236}">
                <a16:creationId xmlns:a16="http://schemas.microsoft.com/office/drawing/2014/main" id="{6E6AF16D-47F9-4748-A10B-D0EF6D460287}"/>
              </a:ext>
            </a:extLst>
          </p:cNvPr>
          <p:cNvSpPr/>
          <p:nvPr/>
        </p:nvSpPr>
        <p:spPr>
          <a:xfrm>
            <a:off x="1361807" y="3549392"/>
            <a:ext cx="6420395" cy="4037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Footer Placeholder 1">
            <a:extLst>
              <a:ext uri="{FF2B5EF4-FFF2-40B4-BE49-F238E27FC236}">
                <a16:creationId xmlns:a16="http://schemas.microsoft.com/office/drawing/2014/main" id="{1631928D-2D8E-40FF-967F-D6E745911A36}"/>
              </a:ext>
            </a:extLst>
          </p:cNvPr>
          <p:cNvSpPr>
            <a:spLocks noGrp="1"/>
          </p:cNvSpPr>
          <p:nvPr>
            <p:ph type="ftr" sz="quarter" idx="11"/>
          </p:nvPr>
        </p:nvSpPr>
        <p:spPr>
          <a:xfrm>
            <a:off x="3024188" y="6428544"/>
            <a:ext cx="3529012" cy="273844"/>
          </a:xfrm>
        </p:spPr>
        <p:txBody>
          <a:bodyPr/>
          <a:lstStyle/>
          <a:p>
            <a:pPr defTabSz="342884">
              <a:buClr>
                <a:srgbClr val="0046AD"/>
              </a:buClr>
              <a:defRPr/>
            </a:pPr>
            <a:r>
              <a:rPr lang="en-US" dirty="0">
                <a:solidFill>
                  <a:schemeClr val="bg1"/>
                </a:solidFill>
                <a:latin typeface="Calibri" panose="020F0502020204030204" pitchFamily="34" charset="0"/>
                <a:cs typeface="Calibri" panose="020F0502020204030204" pitchFamily="34" charset="0"/>
              </a:rPr>
              <a:t>Summer Incubator Workshops  2022, Badolato Luca</a:t>
            </a:r>
          </a:p>
        </p:txBody>
      </p:sp>
      <p:sp>
        <p:nvSpPr>
          <p:cNvPr id="10" name="Title 1">
            <a:extLst>
              <a:ext uri="{FF2B5EF4-FFF2-40B4-BE49-F238E27FC236}">
                <a16:creationId xmlns:a16="http://schemas.microsoft.com/office/drawing/2014/main" id="{D67FBEF7-4B01-42DA-81F5-24CA3B53CCB0}"/>
              </a:ext>
            </a:extLst>
          </p:cNvPr>
          <p:cNvSpPr>
            <a:spLocks noGrp="1"/>
          </p:cNvSpPr>
          <p:nvPr>
            <p:ph type="title"/>
          </p:nvPr>
        </p:nvSpPr>
        <p:spPr>
          <a:xfrm>
            <a:off x="533399" y="826704"/>
            <a:ext cx="8353426" cy="629141"/>
          </a:xfrm>
        </p:spPr>
        <p:txBody>
          <a:bodyPr>
            <a:noAutofit/>
          </a:bodyPr>
          <a:lstStyle/>
          <a:p>
            <a:r>
              <a:rPr lang="en-US" sz="3600" dirty="0">
                <a:solidFill>
                  <a:srgbClr val="C00000"/>
                </a:solidFill>
                <a:latin typeface="Calibri" panose="020F0502020204030204" pitchFamily="34" charset="0"/>
                <a:cs typeface="Calibri" panose="020F0502020204030204" pitchFamily="34" charset="0"/>
              </a:rPr>
              <a:t>Measuring pairwise dissimilarities</a:t>
            </a:r>
          </a:p>
        </p:txBody>
      </p:sp>
      <p:pic>
        <p:nvPicPr>
          <p:cNvPr id="3" name="Picture 2">
            <a:extLst>
              <a:ext uri="{FF2B5EF4-FFF2-40B4-BE49-F238E27FC236}">
                <a16:creationId xmlns:a16="http://schemas.microsoft.com/office/drawing/2014/main" id="{5AC467AE-C53A-065A-F6CA-A0BD2BFF3D2F}"/>
              </a:ext>
            </a:extLst>
          </p:cNvPr>
          <p:cNvPicPr>
            <a:picLocks noChangeAspect="1"/>
          </p:cNvPicPr>
          <p:nvPr/>
        </p:nvPicPr>
        <p:blipFill>
          <a:blip r:embed="rId3"/>
          <a:stretch>
            <a:fillRect/>
          </a:stretch>
        </p:blipFill>
        <p:spPr>
          <a:xfrm>
            <a:off x="270429" y="6326756"/>
            <a:ext cx="2690451" cy="531244"/>
          </a:xfrm>
          <a:prstGeom prst="rect">
            <a:avLst/>
          </a:prstGeom>
        </p:spPr>
      </p:pic>
      <p:sp>
        <p:nvSpPr>
          <p:cNvPr id="11" name="Footer Placeholder 1">
            <a:extLst>
              <a:ext uri="{FF2B5EF4-FFF2-40B4-BE49-F238E27FC236}">
                <a16:creationId xmlns:a16="http://schemas.microsoft.com/office/drawing/2014/main" id="{317CAE7D-6866-7F90-99A9-A5A28DD00838}"/>
              </a:ext>
            </a:extLst>
          </p:cNvPr>
          <p:cNvSpPr txBox="1">
            <a:spLocks/>
          </p:cNvSpPr>
          <p:nvPr/>
        </p:nvSpPr>
        <p:spPr>
          <a:xfrm>
            <a:off x="8447520" y="6446633"/>
            <a:ext cx="373035" cy="273844"/>
          </a:xfrm>
          <a:prstGeom prst="rect">
            <a:avLst/>
          </a:prstGeom>
        </p:spPr>
        <p:txBody>
          <a:bodyPr vert="horz" lIns="68580" tIns="34290" rIns="68580" bIns="34290" rtlCol="0" anchor="ct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884">
              <a:buClr>
                <a:srgbClr val="0046AD"/>
              </a:buClr>
              <a:defRPr/>
            </a:pPr>
            <a:r>
              <a:rPr lang="en-US" sz="900" dirty="0">
                <a:solidFill>
                  <a:schemeClr val="bg1"/>
                </a:solidFill>
                <a:latin typeface="Calibri" panose="020F0502020204030204" pitchFamily="34" charset="0"/>
                <a:cs typeface="Calibri" panose="020F0502020204030204" pitchFamily="34" charset="0"/>
              </a:rPr>
              <a:t>31</a:t>
            </a:r>
            <a:endParaRPr lang="en-US" sz="788" dirty="0">
              <a:solidFill>
                <a:schemeClr val="bg1"/>
              </a:solidFill>
              <a:latin typeface="Calibri" panose="020F0502020204030204" pitchFamily="34" charset="0"/>
              <a:cs typeface="Calibri" panose="020F0502020204030204" pitchFamily="34" charset="0"/>
            </a:endParaRPr>
          </a:p>
        </p:txBody>
      </p:sp>
      <p:sp>
        <p:nvSpPr>
          <p:cNvPr id="12" name="Text Placeholder 4">
            <a:extLst>
              <a:ext uri="{FF2B5EF4-FFF2-40B4-BE49-F238E27FC236}">
                <a16:creationId xmlns:a16="http://schemas.microsoft.com/office/drawing/2014/main" id="{77929185-C4A4-482F-A5E8-FF73A11680FA}"/>
              </a:ext>
            </a:extLst>
          </p:cNvPr>
          <p:cNvSpPr txBox="1">
            <a:spLocks/>
          </p:cNvSpPr>
          <p:nvPr/>
        </p:nvSpPr>
        <p:spPr>
          <a:xfrm>
            <a:off x="638174" y="1410308"/>
            <a:ext cx="7809345" cy="77001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latin typeface="Calibri" panose="020F0502020204030204" pitchFamily="34" charset="0"/>
                <a:cs typeface="Calibri" panose="020F0502020204030204" pitchFamily="34" charset="0"/>
              </a:rPr>
              <a:t>Optimal Matching: </a:t>
            </a:r>
          </a:p>
          <a:p>
            <a:pPr marL="0" indent="0">
              <a:buNone/>
            </a:pPr>
            <a:endParaRPr lang="en-US" sz="24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6547EC0B-69D5-2B73-7273-9992240F042E}"/>
              </a:ext>
            </a:extLst>
          </p:cNvPr>
          <p:cNvPicPr>
            <a:picLocks noChangeAspect="1"/>
          </p:cNvPicPr>
          <p:nvPr/>
        </p:nvPicPr>
        <p:blipFill>
          <a:blip r:embed="rId4"/>
          <a:stretch>
            <a:fillRect/>
          </a:stretch>
        </p:blipFill>
        <p:spPr>
          <a:xfrm>
            <a:off x="88900" y="1764211"/>
            <a:ext cx="9055100" cy="17907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F0341ED-FAF1-CEF3-6760-370943D34FA7}"/>
                  </a:ext>
                </a:extLst>
              </p:cNvPr>
              <p:cNvSpPr txBox="1"/>
              <p:nvPr/>
            </p:nvSpPr>
            <p:spPr>
              <a:xfrm>
                <a:off x="573024" y="3438144"/>
                <a:ext cx="8119872" cy="2116349"/>
              </a:xfrm>
              <a:prstGeom prst="rect">
                <a:avLst/>
              </a:prstGeom>
              <a:noFill/>
            </p:spPr>
            <p:txBody>
              <a:bodyPr wrap="square" rtlCol="0">
                <a:spAutoFit/>
              </a:bodyPr>
              <a:lstStyle/>
              <a:p>
                <a:r>
                  <a:rPr lang="en-US" sz="2200" dirty="0"/>
                  <a:t>For </a:t>
                </a:r>
                <a14:m>
                  <m:oMath xmlns:m="http://schemas.openxmlformats.org/officeDocument/2006/math">
                    <m:sSub>
                      <m:sSubPr>
                        <m:ctrlPr>
                          <a:rPr lang="it-IT" sz="2200" b="0" i="1" smtClean="0">
                            <a:latin typeface="Cambria Math" panose="02040503050406030204" pitchFamily="18" charset="0"/>
                          </a:rPr>
                        </m:ctrlPr>
                      </m:sSubPr>
                      <m:e>
                        <m:r>
                          <a:rPr lang="it-IT" sz="2200" b="0" i="1" smtClean="0">
                            <a:latin typeface="Cambria Math" panose="02040503050406030204" pitchFamily="18" charset="0"/>
                          </a:rPr>
                          <m:t>𝑆</m:t>
                        </m:r>
                      </m:e>
                      <m:sub>
                        <m:r>
                          <a:rPr lang="it-IT" sz="2200" b="0" i="1" smtClean="0">
                            <a:latin typeface="Cambria Math" panose="02040503050406030204" pitchFamily="18" charset="0"/>
                          </a:rPr>
                          <m:t>𝑗</m:t>
                        </m:r>
                      </m:sub>
                    </m:sSub>
                  </m:oMath>
                </a14:m>
                <a:r>
                  <a:rPr lang="en-US" sz="2200" dirty="0"/>
                  <a:t>, the letter </a:t>
                </a:r>
                <a14:m>
                  <m:oMath xmlns:m="http://schemas.openxmlformats.org/officeDocument/2006/math">
                    <m:r>
                      <a:rPr lang="en-US" sz="2200" i="1">
                        <a:latin typeface="Cambria Math" panose="02040503050406030204" pitchFamily="18" charset="0"/>
                        <a:ea typeface="Cambria Math" panose="02040503050406030204" pitchFamily="18" charset="0"/>
                      </a:rPr>
                      <m:t>𝜙</m:t>
                    </m:r>
                  </m:oMath>
                </a14:m>
                <a:r>
                  <a:rPr lang="el-GR" sz="2200" dirty="0"/>
                  <a:t> </a:t>
                </a:r>
                <a:r>
                  <a:rPr lang="en-US" sz="2200" dirty="0"/>
                  <a:t>is used to signify places where insertions occurred, the strikethroughs (over the D and the Es) represent deletions, and the underlined and italicized elements (the Cs) signify elements that were substituted out. We can treat this sum of 8 as a measure of the distance between </a:t>
                </a:r>
                <a14:m>
                  <m:oMath xmlns:m="http://schemas.openxmlformats.org/officeDocument/2006/math">
                    <m:sSub>
                      <m:sSubPr>
                        <m:ctrlPr>
                          <a:rPr lang="it-IT" sz="2200" i="1">
                            <a:latin typeface="Cambria Math" panose="02040503050406030204" pitchFamily="18" charset="0"/>
                          </a:rPr>
                        </m:ctrlPr>
                      </m:sSubPr>
                      <m:e>
                        <m:r>
                          <a:rPr lang="it-IT" sz="2200" i="1">
                            <a:latin typeface="Cambria Math" panose="02040503050406030204" pitchFamily="18" charset="0"/>
                          </a:rPr>
                          <m:t>𝑆</m:t>
                        </m:r>
                      </m:e>
                      <m:sub>
                        <m:r>
                          <a:rPr lang="it-IT" sz="2200" b="0" i="1" smtClean="0">
                            <a:latin typeface="Cambria Math" panose="02040503050406030204" pitchFamily="18" charset="0"/>
                          </a:rPr>
                          <m:t>𝑖</m:t>
                        </m:r>
                      </m:sub>
                    </m:sSub>
                    <m:r>
                      <a:rPr lang="it-IT" sz="2200" i="1">
                        <a:latin typeface="Cambria Math" panose="02040503050406030204" pitchFamily="18" charset="0"/>
                      </a:rPr>
                      <m:t> </m:t>
                    </m:r>
                  </m:oMath>
                </a14:m>
                <a:r>
                  <a:rPr lang="en-US" sz="2200" dirty="0"/>
                  <a:t>and </a:t>
                </a:r>
                <a14:m>
                  <m:oMath xmlns:m="http://schemas.openxmlformats.org/officeDocument/2006/math">
                    <m:sSub>
                      <m:sSubPr>
                        <m:ctrlPr>
                          <a:rPr lang="it-IT" sz="2200" i="1">
                            <a:latin typeface="Cambria Math" panose="02040503050406030204" pitchFamily="18" charset="0"/>
                          </a:rPr>
                        </m:ctrlPr>
                      </m:sSubPr>
                      <m:e>
                        <m:r>
                          <a:rPr lang="it-IT" sz="2200" i="1">
                            <a:latin typeface="Cambria Math" panose="02040503050406030204" pitchFamily="18" charset="0"/>
                          </a:rPr>
                          <m:t>𝑆</m:t>
                        </m:r>
                      </m:e>
                      <m:sub>
                        <m:r>
                          <a:rPr lang="it-IT" sz="2200" i="1">
                            <a:latin typeface="Cambria Math" panose="02040503050406030204" pitchFamily="18" charset="0"/>
                          </a:rPr>
                          <m:t>𝑗</m:t>
                        </m:r>
                      </m:sub>
                    </m:sSub>
                  </m:oMath>
                </a14:m>
                <a:r>
                  <a:rPr lang="en-US" sz="2200" dirty="0"/>
                  <a:t> .</a:t>
                </a:r>
              </a:p>
              <a:p>
                <a:r>
                  <a:rPr lang="en-US" dirty="0"/>
                  <a:t> </a:t>
                </a:r>
              </a:p>
            </p:txBody>
          </p:sp>
        </mc:Choice>
        <mc:Fallback xmlns="">
          <p:sp>
            <p:nvSpPr>
              <p:cNvPr id="8" name="TextBox 7">
                <a:extLst>
                  <a:ext uri="{FF2B5EF4-FFF2-40B4-BE49-F238E27FC236}">
                    <a16:creationId xmlns:a16="http://schemas.microsoft.com/office/drawing/2014/main" id="{FF0341ED-FAF1-CEF3-6760-370943D34FA7}"/>
                  </a:ext>
                </a:extLst>
              </p:cNvPr>
              <p:cNvSpPr txBox="1">
                <a:spLocks noRot="1" noChangeAspect="1" noMove="1" noResize="1" noEditPoints="1" noAdjustHandles="1" noChangeArrowheads="1" noChangeShapeType="1" noTextEdit="1"/>
              </p:cNvSpPr>
              <p:nvPr/>
            </p:nvSpPr>
            <p:spPr>
              <a:xfrm>
                <a:off x="573024" y="3438144"/>
                <a:ext cx="8119872" cy="2116349"/>
              </a:xfrm>
              <a:prstGeom prst="rect">
                <a:avLst/>
              </a:prstGeom>
              <a:blipFill>
                <a:blip r:embed="rId5"/>
                <a:stretch>
                  <a:fillRect l="-1094" t="-1786" r="-1563"/>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54B3B710-A7B6-0C41-68FD-10AEF2A03F4B}"/>
              </a:ext>
            </a:extLst>
          </p:cNvPr>
          <p:cNvSpPr/>
          <p:nvPr/>
        </p:nvSpPr>
        <p:spPr>
          <a:xfrm>
            <a:off x="731520" y="1975104"/>
            <a:ext cx="109728" cy="150099"/>
          </a:xfrm>
          <a:prstGeom prst="rect">
            <a:avLst/>
          </a:prstGeom>
          <a:solidFill>
            <a:srgbClr val="E7E7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55670E3-CAE0-3605-6E6B-DA1CA0CE1973}"/>
              </a:ext>
            </a:extLst>
          </p:cNvPr>
          <p:cNvSpPr/>
          <p:nvPr/>
        </p:nvSpPr>
        <p:spPr>
          <a:xfrm>
            <a:off x="749808" y="2468880"/>
            <a:ext cx="109728" cy="150099"/>
          </a:xfrm>
          <a:prstGeom prst="rect">
            <a:avLst/>
          </a:prstGeom>
          <a:solidFill>
            <a:srgbClr val="E7E7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85038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FF289A-A547-5168-A0B6-016FEA8C2F7D}"/>
              </a:ext>
            </a:extLst>
          </p:cNvPr>
          <p:cNvSpPr/>
          <p:nvPr/>
        </p:nvSpPr>
        <p:spPr>
          <a:xfrm>
            <a:off x="0" y="6339662"/>
            <a:ext cx="9144000" cy="510364"/>
          </a:xfrm>
          <a:prstGeom prst="rect">
            <a:avLst/>
          </a:prstGeom>
          <a:solidFill>
            <a:srgbClr val="BA0C2F"/>
          </a:solidFill>
          <a:ln>
            <a:solidFill>
              <a:srgbClr val="BA0C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BA0C2F"/>
              </a:solidFill>
            </a:endParaRPr>
          </a:p>
        </p:txBody>
      </p:sp>
      <p:sp>
        <p:nvSpPr>
          <p:cNvPr id="22" name="Rectangle 21">
            <a:extLst>
              <a:ext uri="{FF2B5EF4-FFF2-40B4-BE49-F238E27FC236}">
                <a16:creationId xmlns:a16="http://schemas.microsoft.com/office/drawing/2014/main" id="{6E6AF16D-47F9-4748-A10B-D0EF6D460287}"/>
              </a:ext>
            </a:extLst>
          </p:cNvPr>
          <p:cNvSpPr/>
          <p:nvPr/>
        </p:nvSpPr>
        <p:spPr>
          <a:xfrm>
            <a:off x="1361807" y="3549392"/>
            <a:ext cx="6420395" cy="4037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Footer Placeholder 1">
            <a:extLst>
              <a:ext uri="{FF2B5EF4-FFF2-40B4-BE49-F238E27FC236}">
                <a16:creationId xmlns:a16="http://schemas.microsoft.com/office/drawing/2014/main" id="{1631928D-2D8E-40FF-967F-D6E745911A36}"/>
              </a:ext>
            </a:extLst>
          </p:cNvPr>
          <p:cNvSpPr>
            <a:spLocks noGrp="1"/>
          </p:cNvSpPr>
          <p:nvPr>
            <p:ph type="ftr" sz="quarter" idx="11"/>
          </p:nvPr>
        </p:nvSpPr>
        <p:spPr>
          <a:xfrm>
            <a:off x="3024188" y="6428544"/>
            <a:ext cx="3529012" cy="273844"/>
          </a:xfrm>
        </p:spPr>
        <p:txBody>
          <a:bodyPr/>
          <a:lstStyle/>
          <a:p>
            <a:pPr defTabSz="342884">
              <a:buClr>
                <a:srgbClr val="0046AD"/>
              </a:buClr>
              <a:defRPr/>
            </a:pPr>
            <a:r>
              <a:rPr lang="en-US" dirty="0">
                <a:solidFill>
                  <a:schemeClr val="bg1"/>
                </a:solidFill>
                <a:latin typeface="Calibri" panose="020F0502020204030204" pitchFamily="34" charset="0"/>
                <a:cs typeface="Calibri" panose="020F0502020204030204" pitchFamily="34" charset="0"/>
              </a:rPr>
              <a:t>Summer Incubator Workshops  2022, Badolato Luca</a:t>
            </a:r>
          </a:p>
        </p:txBody>
      </p:sp>
      <p:sp>
        <p:nvSpPr>
          <p:cNvPr id="10" name="Title 1">
            <a:extLst>
              <a:ext uri="{FF2B5EF4-FFF2-40B4-BE49-F238E27FC236}">
                <a16:creationId xmlns:a16="http://schemas.microsoft.com/office/drawing/2014/main" id="{D67FBEF7-4B01-42DA-81F5-24CA3B53CCB0}"/>
              </a:ext>
            </a:extLst>
          </p:cNvPr>
          <p:cNvSpPr>
            <a:spLocks noGrp="1"/>
          </p:cNvSpPr>
          <p:nvPr>
            <p:ph type="title"/>
          </p:nvPr>
        </p:nvSpPr>
        <p:spPr>
          <a:xfrm>
            <a:off x="533399" y="826704"/>
            <a:ext cx="8353426" cy="629141"/>
          </a:xfrm>
        </p:spPr>
        <p:txBody>
          <a:bodyPr>
            <a:noAutofit/>
          </a:bodyPr>
          <a:lstStyle/>
          <a:p>
            <a:r>
              <a:rPr lang="en-US" sz="3600" dirty="0">
                <a:solidFill>
                  <a:srgbClr val="C00000"/>
                </a:solidFill>
                <a:latin typeface="Calibri" panose="020F0502020204030204" pitchFamily="34" charset="0"/>
                <a:cs typeface="Calibri" panose="020F0502020204030204" pitchFamily="34" charset="0"/>
              </a:rPr>
              <a:t>Measuring pairwise dissimilarities</a:t>
            </a:r>
          </a:p>
        </p:txBody>
      </p:sp>
      <p:pic>
        <p:nvPicPr>
          <p:cNvPr id="3" name="Picture 2">
            <a:extLst>
              <a:ext uri="{FF2B5EF4-FFF2-40B4-BE49-F238E27FC236}">
                <a16:creationId xmlns:a16="http://schemas.microsoft.com/office/drawing/2014/main" id="{5AC467AE-C53A-065A-F6CA-A0BD2BFF3D2F}"/>
              </a:ext>
            </a:extLst>
          </p:cNvPr>
          <p:cNvPicPr>
            <a:picLocks noChangeAspect="1"/>
          </p:cNvPicPr>
          <p:nvPr/>
        </p:nvPicPr>
        <p:blipFill>
          <a:blip r:embed="rId3"/>
          <a:stretch>
            <a:fillRect/>
          </a:stretch>
        </p:blipFill>
        <p:spPr>
          <a:xfrm>
            <a:off x="270429" y="6326756"/>
            <a:ext cx="2690451" cy="531244"/>
          </a:xfrm>
          <a:prstGeom prst="rect">
            <a:avLst/>
          </a:prstGeom>
        </p:spPr>
      </p:pic>
      <p:sp>
        <p:nvSpPr>
          <p:cNvPr id="11" name="Footer Placeholder 1">
            <a:extLst>
              <a:ext uri="{FF2B5EF4-FFF2-40B4-BE49-F238E27FC236}">
                <a16:creationId xmlns:a16="http://schemas.microsoft.com/office/drawing/2014/main" id="{317CAE7D-6866-7F90-99A9-A5A28DD00838}"/>
              </a:ext>
            </a:extLst>
          </p:cNvPr>
          <p:cNvSpPr txBox="1">
            <a:spLocks/>
          </p:cNvSpPr>
          <p:nvPr/>
        </p:nvSpPr>
        <p:spPr>
          <a:xfrm>
            <a:off x="8447520" y="6446633"/>
            <a:ext cx="373035" cy="273844"/>
          </a:xfrm>
          <a:prstGeom prst="rect">
            <a:avLst/>
          </a:prstGeom>
        </p:spPr>
        <p:txBody>
          <a:bodyPr vert="horz" lIns="68580" tIns="34290" rIns="68580" bIns="34290" rtlCol="0" anchor="ct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884">
              <a:buClr>
                <a:srgbClr val="0046AD"/>
              </a:buClr>
              <a:defRPr/>
            </a:pPr>
            <a:r>
              <a:rPr lang="en-US" sz="900" dirty="0">
                <a:solidFill>
                  <a:schemeClr val="bg1"/>
                </a:solidFill>
                <a:latin typeface="Calibri" panose="020F0502020204030204" pitchFamily="34" charset="0"/>
                <a:cs typeface="Calibri" panose="020F0502020204030204" pitchFamily="34" charset="0"/>
              </a:rPr>
              <a:t>32</a:t>
            </a:r>
            <a:endParaRPr lang="en-US" sz="788" dirty="0">
              <a:solidFill>
                <a:schemeClr val="bg1"/>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FF0341ED-FAF1-CEF3-6760-370943D34FA7}"/>
              </a:ext>
            </a:extLst>
          </p:cNvPr>
          <p:cNvSpPr txBox="1"/>
          <p:nvPr/>
        </p:nvSpPr>
        <p:spPr>
          <a:xfrm>
            <a:off x="573024" y="3438144"/>
            <a:ext cx="8119872" cy="369332"/>
          </a:xfrm>
          <a:prstGeom prst="rect">
            <a:avLst/>
          </a:prstGeom>
          <a:noFill/>
        </p:spPr>
        <p:txBody>
          <a:bodyPr wrap="square" rtlCol="0">
            <a:spAutoFit/>
          </a:bodyPr>
          <a:lstStyle/>
          <a:p>
            <a:r>
              <a:rPr lang="en-US" dirty="0"/>
              <a:t> </a:t>
            </a:r>
          </a:p>
        </p:txBody>
      </p:sp>
      <mc:AlternateContent xmlns:mc="http://schemas.openxmlformats.org/markup-compatibility/2006" xmlns:a14="http://schemas.microsoft.com/office/drawing/2010/main">
        <mc:Choice Requires="a14">
          <p:sp>
            <p:nvSpPr>
              <p:cNvPr id="12" name="Text Placeholder 4">
                <a:extLst>
                  <a:ext uri="{FF2B5EF4-FFF2-40B4-BE49-F238E27FC236}">
                    <a16:creationId xmlns:a16="http://schemas.microsoft.com/office/drawing/2014/main" id="{77929185-C4A4-482F-A5E8-FF73A11680FA}"/>
                  </a:ext>
                </a:extLst>
              </p:cNvPr>
              <p:cNvSpPr txBox="1">
                <a:spLocks/>
              </p:cNvSpPr>
              <p:nvPr/>
            </p:nvSpPr>
            <p:spPr>
              <a:xfrm>
                <a:off x="638174" y="1410308"/>
                <a:ext cx="7809345" cy="4454044"/>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cs typeface="Calibri" panose="020F0502020204030204" pitchFamily="34" charset="0"/>
                  </a:rPr>
                  <a:t>Optimal Matching, how to define costs?</a:t>
                </a:r>
              </a:p>
              <a:p>
                <a:pPr marL="0" indent="0">
                  <a:buNone/>
                </a:pPr>
                <a:r>
                  <a:rPr lang="en-US" sz="2400" dirty="0">
                    <a:cs typeface="Calibri" panose="020F0502020204030204" pitchFamily="34" charset="0"/>
                  </a:rPr>
                  <a:t>In the literature, huge debate on how costs should be quantified. </a:t>
                </a:r>
              </a:p>
              <a:p>
                <a:pPr marL="0" indent="0">
                  <a:buNone/>
                </a:pPr>
                <a:r>
                  <a:rPr lang="en-US" sz="2400" b="1" dirty="0">
                    <a:cs typeface="Calibri" panose="020F0502020204030204" pitchFamily="34" charset="0"/>
                  </a:rPr>
                  <a:t>Basic approaches: </a:t>
                </a:r>
              </a:p>
              <a:p>
                <a:pPr lvl="1">
                  <a:buFont typeface="Wingdings" pitchFamily="2" charset="2"/>
                  <a:buChar char="§"/>
                </a:pPr>
                <a:r>
                  <a:rPr lang="en-US" dirty="0" err="1"/>
                  <a:t>Levenshtein</a:t>
                </a:r>
                <a:r>
                  <a:rPr lang="en-US" dirty="0"/>
                  <a:t> Distance: same costs, 1,  for both indels and substitutions </a:t>
                </a:r>
              </a:p>
              <a:p>
                <a:pPr lvl="1">
                  <a:buFont typeface="Wingdings" pitchFamily="2" charset="2"/>
                  <a:buChar char="§"/>
                </a:pPr>
                <a:r>
                  <a:rPr lang="en-US" dirty="0" err="1"/>
                  <a:t>Levenshtein</a:t>
                </a:r>
                <a:r>
                  <a:rPr lang="en-US" dirty="0"/>
                  <a:t> II Distance: cost 1 for insertions and deletions and cost 2 for substitutions</a:t>
                </a:r>
              </a:p>
              <a:p>
                <a:pPr marL="0" indent="0">
                  <a:buNone/>
                </a:pPr>
                <a:r>
                  <a:rPr lang="en-US" sz="2400" b="1" dirty="0"/>
                  <a:t>Recommended approach: </a:t>
                </a:r>
              </a:p>
              <a:p>
                <a:pPr lvl="1">
                  <a:buFont typeface="Wingdings" pitchFamily="2" charset="2"/>
                  <a:buChar char="§"/>
                </a:pPr>
                <a:r>
                  <a:rPr lang="en-US" dirty="0"/>
                  <a:t>Cost 1 for insertions and deletions and substitution cost inversely proportional to the transition rate probabilities</a:t>
                </a:r>
                <a:r>
                  <a:rPr lang="en-US" dirty="0">
                    <a:sym typeface="Wingdings" pitchFamily="2" charset="2"/>
                  </a:rPr>
                  <a:t> (</a:t>
                </a:r>
                <a14:m>
                  <m:oMath xmlns:m="http://schemas.openxmlformats.org/officeDocument/2006/math">
                    <m:r>
                      <a:rPr lang="it-IT" b="0" i="1" smtClean="0">
                        <a:latin typeface="Cambria Math" panose="02040503050406030204" pitchFamily="18" charset="0"/>
                        <a:sym typeface="Wingdings" pitchFamily="2" charset="2"/>
                      </a:rPr>
                      <m:t>2−</m:t>
                    </m:r>
                    <m:r>
                      <a:rPr lang="it-IT" b="0" i="1" smtClean="0">
                        <a:latin typeface="Cambria Math" panose="02040503050406030204" pitchFamily="18" charset="0"/>
                        <a:sym typeface="Wingdings" pitchFamily="2" charset="2"/>
                      </a:rPr>
                      <m:t>𝑝</m:t>
                    </m:r>
                    <m:d>
                      <m:dPr>
                        <m:ctrlPr>
                          <a:rPr lang="it-IT" b="0" i="1" smtClean="0">
                            <a:latin typeface="Cambria Math" panose="02040503050406030204" pitchFamily="18" charset="0"/>
                            <a:sym typeface="Wingdings" pitchFamily="2" charset="2"/>
                          </a:rPr>
                        </m:ctrlPr>
                      </m:dPr>
                      <m:e>
                        <m:sSub>
                          <m:sSubPr>
                            <m:ctrlPr>
                              <a:rPr lang="it-IT" b="0" i="1" smtClean="0">
                                <a:latin typeface="Cambria Math" panose="02040503050406030204" pitchFamily="18" charset="0"/>
                                <a:sym typeface="Wingdings" pitchFamily="2" charset="2"/>
                              </a:rPr>
                            </m:ctrlPr>
                          </m:sSubPr>
                          <m:e>
                            <m:r>
                              <a:rPr lang="it-IT" b="0" i="1" smtClean="0">
                                <a:latin typeface="Cambria Math" panose="02040503050406030204" pitchFamily="18" charset="0"/>
                                <a:sym typeface="Wingdings" pitchFamily="2" charset="2"/>
                              </a:rPr>
                              <m:t>𝑠</m:t>
                            </m:r>
                          </m:e>
                          <m:sub>
                            <m:r>
                              <a:rPr lang="it-IT" b="0" i="1" smtClean="0">
                                <a:latin typeface="Cambria Math" panose="02040503050406030204" pitchFamily="18" charset="0"/>
                                <a:sym typeface="Wingdings" pitchFamily="2" charset="2"/>
                              </a:rPr>
                              <m:t>𝑖</m:t>
                            </m:r>
                          </m:sub>
                        </m:sSub>
                        <m:r>
                          <a:rPr lang="it-IT" b="0" i="1" smtClean="0">
                            <a:latin typeface="Cambria Math" panose="02040503050406030204" pitchFamily="18" charset="0"/>
                            <a:sym typeface="Wingdings" pitchFamily="2" charset="2"/>
                          </a:rPr>
                          <m:t>|</m:t>
                        </m:r>
                        <m:sSub>
                          <m:sSubPr>
                            <m:ctrlPr>
                              <a:rPr lang="it-IT" b="0" i="1" smtClean="0">
                                <a:latin typeface="Cambria Math" panose="02040503050406030204" pitchFamily="18" charset="0"/>
                                <a:sym typeface="Wingdings" pitchFamily="2" charset="2"/>
                              </a:rPr>
                            </m:ctrlPr>
                          </m:sSubPr>
                          <m:e>
                            <m:r>
                              <a:rPr lang="it-IT" b="0" i="1" smtClean="0">
                                <a:latin typeface="Cambria Math" panose="02040503050406030204" pitchFamily="18" charset="0"/>
                                <a:sym typeface="Wingdings" pitchFamily="2" charset="2"/>
                              </a:rPr>
                              <m:t>𝑠</m:t>
                            </m:r>
                          </m:e>
                          <m:sub>
                            <m:r>
                              <a:rPr lang="it-IT" b="0" i="1" smtClean="0">
                                <a:latin typeface="Cambria Math" panose="02040503050406030204" pitchFamily="18" charset="0"/>
                                <a:sym typeface="Wingdings" pitchFamily="2" charset="2"/>
                              </a:rPr>
                              <m:t>𝑗</m:t>
                            </m:r>
                          </m:sub>
                        </m:sSub>
                      </m:e>
                    </m:d>
                    <m:r>
                      <a:rPr lang="it-IT" b="0" i="1" smtClean="0">
                        <a:latin typeface="Cambria Math" panose="02040503050406030204" pitchFamily="18" charset="0"/>
                        <a:sym typeface="Wingdings" pitchFamily="2" charset="2"/>
                      </a:rPr>
                      <m:t>−</m:t>
                    </m:r>
                    <m:r>
                      <a:rPr lang="it-IT" b="0" i="1" smtClean="0">
                        <a:latin typeface="Cambria Math" panose="02040503050406030204" pitchFamily="18" charset="0"/>
                        <a:sym typeface="Wingdings" pitchFamily="2" charset="2"/>
                      </a:rPr>
                      <m:t>𝑝</m:t>
                    </m:r>
                    <m:r>
                      <a:rPr lang="it-IT" b="0" i="1" smtClean="0">
                        <a:latin typeface="Cambria Math" panose="02040503050406030204" pitchFamily="18" charset="0"/>
                        <a:sym typeface="Wingdings" pitchFamily="2" charset="2"/>
                      </a:rPr>
                      <m:t>(</m:t>
                    </m:r>
                    <m:sSub>
                      <m:sSubPr>
                        <m:ctrlPr>
                          <a:rPr lang="it-IT" b="0" i="1" smtClean="0">
                            <a:latin typeface="Cambria Math" panose="02040503050406030204" pitchFamily="18" charset="0"/>
                            <a:sym typeface="Wingdings" pitchFamily="2" charset="2"/>
                          </a:rPr>
                        </m:ctrlPr>
                      </m:sSubPr>
                      <m:e>
                        <m:r>
                          <a:rPr lang="it-IT" b="0" i="1" smtClean="0">
                            <a:latin typeface="Cambria Math" panose="02040503050406030204" pitchFamily="18" charset="0"/>
                            <a:sym typeface="Wingdings" pitchFamily="2" charset="2"/>
                          </a:rPr>
                          <m:t>𝑠</m:t>
                        </m:r>
                      </m:e>
                      <m:sub>
                        <m:r>
                          <a:rPr lang="it-IT" b="0" i="1" smtClean="0">
                            <a:latin typeface="Cambria Math" panose="02040503050406030204" pitchFamily="18" charset="0"/>
                            <a:sym typeface="Wingdings" pitchFamily="2" charset="2"/>
                          </a:rPr>
                          <m:t>𝑗</m:t>
                        </m:r>
                      </m:sub>
                    </m:sSub>
                    <m:r>
                      <a:rPr lang="it-IT" b="0" i="1" smtClean="0">
                        <a:latin typeface="Cambria Math" panose="02040503050406030204" pitchFamily="18" charset="0"/>
                        <a:sym typeface="Wingdings" pitchFamily="2" charset="2"/>
                      </a:rPr>
                      <m:t>|</m:t>
                    </m:r>
                    <m:sSub>
                      <m:sSubPr>
                        <m:ctrlPr>
                          <a:rPr lang="it-IT" b="0" i="1" smtClean="0">
                            <a:latin typeface="Cambria Math" panose="02040503050406030204" pitchFamily="18" charset="0"/>
                            <a:sym typeface="Wingdings" pitchFamily="2" charset="2"/>
                          </a:rPr>
                        </m:ctrlPr>
                      </m:sSubPr>
                      <m:e>
                        <m:r>
                          <a:rPr lang="it-IT" b="0" i="1" smtClean="0">
                            <a:latin typeface="Cambria Math" panose="02040503050406030204" pitchFamily="18" charset="0"/>
                            <a:sym typeface="Wingdings" pitchFamily="2" charset="2"/>
                          </a:rPr>
                          <m:t>𝑠</m:t>
                        </m:r>
                      </m:e>
                      <m:sub>
                        <m:r>
                          <a:rPr lang="it-IT" b="0" i="1" smtClean="0">
                            <a:latin typeface="Cambria Math" panose="02040503050406030204" pitchFamily="18" charset="0"/>
                            <a:sym typeface="Wingdings" pitchFamily="2" charset="2"/>
                          </a:rPr>
                          <m:t>𝑖</m:t>
                        </m:r>
                      </m:sub>
                    </m:sSub>
                    <m:r>
                      <a:rPr lang="it-IT" b="0" i="1" smtClean="0">
                        <a:latin typeface="Cambria Math" panose="02040503050406030204" pitchFamily="18" charset="0"/>
                        <a:sym typeface="Wingdings" pitchFamily="2" charset="2"/>
                      </a:rPr>
                      <m:t>)).</m:t>
                    </m:r>
                  </m:oMath>
                </a14:m>
                <a:endParaRPr lang="en-US" dirty="0"/>
              </a:p>
              <a:p>
                <a:pPr lvl="1">
                  <a:buFont typeface="Wingdings" pitchFamily="2" charset="2"/>
                  <a:buChar char="§"/>
                </a:pPr>
                <a:endParaRPr lang="en-US" sz="2200" dirty="0"/>
              </a:p>
              <a:p>
                <a:pPr lvl="1">
                  <a:buFont typeface="Wingdings" pitchFamily="2" charset="2"/>
                  <a:buChar char="§"/>
                </a:pPr>
                <a:endParaRPr lang="en-US" sz="2200" dirty="0"/>
              </a:p>
              <a:p>
                <a:pPr marL="0" indent="0">
                  <a:buNone/>
                </a:pPr>
                <a:endParaRPr lang="en-US" sz="2400" b="1" dirty="0">
                  <a:latin typeface="Calibri" panose="020F0502020204030204" pitchFamily="34" charset="0"/>
                  <a:cs typeface="Calibri" panose="020F0502020204030204" pitchFamily="34" charset="0"/>
                </a:endParaRPr>
              </a:p>
              <a:p>
                <a:pPr marL="0" indent="0">
                  <a:buNone/>
                </a:pPr>
                <a:endParaRPr lang="en-US" sz="2400" dirty="0">
                  <a:latin typeface="Calibri" panose="020F0502020204030204" pitchFamily="34" charset="0"/>
                  <a:cs typeface="Calibri" panose="020F0502020204030204" pitchFamily="34" charset="0"/>
                </a:endParaRPr>
              </a:p>
            </p:txBody>
          </p:sp>
        </mc:Choice>
        <mc:Fallback xmlns="">
          <p:sp>
            <p:nvSpPr>
              <p:cNvPr id="12" name="Text Placeholder 4">
                <a:extLst>
                  <a:ext uri="{FF2B5EF4-FFF2-40B4-BE49-F238E27FC236}">
                    <a16:creationId xmlns:a16="http://schemas.microsoft.com/office/drawing/2014/main" id="{77929185-C4A4-482F-A5E8-FF73A11680FA}"/>
                  </a:ext>
                </a:extLst>
              </p:cNvPr>
              <p:cNvSpPr txBox="1">
                <a:spLocks noRot="1" noChangeAspect="1" noMove="1" noResize="1" noEditPoints="1" noAdjustHandles="1" noChangeArrowheads="1" noChangeShapeType="1" noTextEdit="1"/>
              </p:cNvSpPr>
              <p:nvPr/>
            </p:nvSpPr>
            <p:spPr>
              <a:xfrm>
                <a:off x="638174" y="1410308"/>
                <a:ext cx="7809345" cy="4454044"/>
              </a:xfrm>
              <a:prstGeom prst="rect">
                <a:avLst/>
              </a:prstGeom>
              <a:blipFill>
                <a:blip r:embed="rId4"/>
                <a:stretch>
                  <a:fillRect l="-1299" t="-2273" r="-1136"/>
                </a:stretch>
              </a:blipFill>
            </p:spPr>
            <p:txBody>
              <a:bodyPr/>
              <a:lstStyle/>
              <a:p>
                <a:r>
                  <a:rPr lang="en-US">
                    <a:noFill/>
                  </a:rPr>
                  <a:t> </a:t>
                </a:r>
              </a:p>
            </p:txBody>
          </p:sp>
        </mc:Fallback>
      </mc:AlternateContent>
    </p:spTree>
    <p:extLst>
      <p:ext uri="{BB962C8B-B14F-4D97-AF65-F5344CB8AC3E}">
        <p14:creationId xmlns:p14="http://schemas.microsoft.com/office/powerpoint/2010/main" val="8427513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FF289A-A547-5168-A0B6-016FEA8C2F7D}"/>
              </a:ext>
            </a:extLst>
          </p:cNvPr>
          <p:cNvSpPr/>
          <p:nvPr/>
        </p:nvSpPr>
        <p:spPr>
          <a:xfrm>
            <a:off x="0" y="6339662"/>
            <a:ext cx="9144000" cy="510364"/>
          </a:xfrm>
          <a:prstGeom prst="rect">
            <a:avLst/>
          </a:prstGeom>
          <a:solidFill>
            <a:srgbClr val="BA0C2F"/>
          </a:solidFill>
          <a:ln>
            <a:solidFill>
              <a:srgbClr val="BA0C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BA0C2F"/>
              </a:solidFill>
            </a:endParaRPr>
          </a:p>
        </p:txBody>
      </p:sp>
      <p:sp>
        <p:nvSpPr>
          <p:cNvPr id="22" name="Rectangle 21">
            <a:extLst>
              <a:ext uri="{FF2B5EF4-FFF2-40B4-BE49-F238E27FC236}">
                <a16:creationId xmlns:a16="http://schemas.microsoft.com/office/drawing/2014/main" id="{6E6AF16D-47F9-4748-A10B-D0EF6D460287}"/>
              </a:ext>
            </a:extLst>
          </p:cNvPr>
          <p:cNvSpPr/>
          <p:nvPr/>
        </p:nvSpPr>
        <p:spPr>
          <a:xfrm>
            <a:off x="1361807" y="3549392"/>
            <a:ext cx="6420395" cy="4037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Footer Placeholder 1">
            <a:extLst>
              <a:ext uri="{FF2B5EF4-FFF2-40B4-BE49-F238E27FC236}">
                <a16:creationId xmlns:a16="http://schemas.microsoft.com/office/drawing/2014/main" id="{1631928D-2D8E-40FF-967F-D6E745911A36}"/>
              </a:ext>
            </a:extLst>
          </p:cNvPr>
          <p:cNvSpPr>
            <a:spLocks noGrp="1"/>
          </p:cNvSpPr>
          <p:nvPr>
            <p:ph type="ftr" sz="quarter" idx="11"/>
          </p:nvPr>
        </p:nvSpPr>
        <p:spPr>
          <a:xfrm>
            <a:off x="3024188" y="6428544"/>
            <a:ext cx="3529012" cy="273844"/>
          </a:xfrm>
        </p:spPr>
        <p:txBody>
          <a:bodyPr/>
          <a:lstStyle/>
          <a:p>
            <a:pPr defTabSz="342884">
              <a:buClr>
                <a:srgbClr val="0046AD"/>
              </a:buClr>
              <a:defRPr/>
            </a:pPr>
            <a:r>
              <a:rPr lang="en-US" dirty="0">
                <a:solidFill>
                  <a:schemeClr val="bg1"/>
                </a:solidFill>
                <a:latin typeface="Calibri" panose="020F0502020204030204" pitchFamily="34" charset="0"/>
                <a:cs typeface="Calibri" panose="020F0502020204030204" pitchFamily="34" charset="0"/>
              </a:rPr>
              <a:t>Summer Incubator Workshops  2022, Badolato Luca</a:t>
            </a:r>
          </a:p>
        </p:txBody>
      </p:sp>
      <p:sp>
        <p:nvSpPr>
          <p:cNvPr id="10" name="Title 1">
            <a:extLst>
              <a:ext uri="{FF2B5EF4-FFF2-40B4-BE49-F238E27FC236}">
                <a16:creationId xmlns:a16="http://schemas.microsoft.com/office/drawing/2014/main" id="{D67FBEF7-4B01-42DA-81F5-24CA3B53CCB0}"/>
              </a:ext>
            </a:extLst>
          </p:cNvPr>
          <p:cNvSpPr>
            <a:spLocks noGrp="1"/>
          </p:cNvSpPr>
          <p:nvPr>
            <p:ph type="title"/>
          </p:nvPr>
        </p:nvSpPr>
        <p:spPr>
          <a:xfrm>
            <a:off x="533399" y="826704"/>
            <a:ext cx="8353426" cy="629141"/>
          </a:xfrm>
        </p:spPr>
        <p:txBody>
          <a:bodyPr>
            <a:noAutofit/>
          </a:bodyPr>
          <a:lstStyle/>
          <a:p>
            <a:r>
              <a:rPr lang="en-US" sz="3600" dirty="0">
                <a:solidFill>
                  <a:srgbClr val="C00000"/>
                </a:solidFill>
                <a:latin typeface="Calibri" panose="020F0502020204030204" pitchFamily="34" charset="0"/>
                <a:cs typeface="Calibri" panose="020F0502020204030204" pitchFamily="34" charset="0"/>
              </a:rPr>
              <a:t>Cluster analysis</a:t>
            </a:r>
          </a:p>
        </p:txBody>
      </p:sp>
      <p:pic>
        <p:nvPicPr>
          <p:cNvPr id="3" name="Picture 2">
            <a:extLst>
              <a:ext uri="{FF2B5EF4-FFF2-40B4-BE49-F238E27FC236}">
                <a16:creationId xmlns:a16="http://schemas.microsoft.com/office/drawing/2014/main" id="{5AC467AE-C53A-065A-F6CA-A0BD2BFF3D2F}"/>
              </a:ext>
            </a:extLst>
          </p:cNvPr>
          <p:cNvPicPr>
            <a:picLocks noChangeAspect="1"/>
          </p:cNvPicPr>
          <p:nvPr/>
        </p:nvPicPr>
        <p:blipFill>
          <a:blip r:embed="rId3"/>
          <a:stretch>
            <a:fillRect/>
          </a:stretch>
        </p:blipFill>
        <p:spPr>
          <a:xfrm>
            <a:off x="270429" y="6326756"/>
            <a:ext cx="2690451" cy="531244"/>
          </a:xfrm>
          <a:prstGeom prst="rect">
            <a:avLst/>
          </a:prstGeom>
        </p:spPr>
      </p:pic>
      <p:sp>
        <p:nvSpPr>
          <p:cNvPr id="11" name="Footer Placeholder 1">
            <a:extLst>
              <a:ext uri="{FF2B5EF4-FFF2-40B4-BE49-F238E27FC236}">
                <a16:creationId xmlns:a16="http://schemas.microsoft.com/office/drawing/2014/main" id="{317CAE7D-6866-7F90-99A9-A5A28DD00838}"/>
              </a:ext>
            </a:extLst>
          </p:cNvPr>
          <p:cNvSpPr txBox="1">
            <a:spLocks/>
          </p:cNvSpPr>
          <p:nvPr/>
        </p:nvSpPr>
        <p:spPr>
          <a:xfrm>
            <a:off x="8447520" y="6446633"/>
            <a:ext cx="373035" cy="273844"/>
          </a:xfrm>
          <a:prstGeom prst="rect">
            <a:avLst/>
          </a:prstGeom>
        </p:spPr>
        <p:txBody>
          <a:bodyPr vert="horz" lIns="68580" tIns="34290" rIns="68580" bIns="34290" rtlCol="0" anchor="ct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884">
              <a:buClr>
                <a:srgbClr val="0046AD"/>
              </a:buClr>
              <a:defRPr/>
            </a:pPr>
            <a:r>
              <a:rPr lang="en-US" sz="900" dirty="0">
                <a:solidFill>
                  <a:schemeClr val="bg1"/>
                </a:solidFill>
                <a:latin typeface="Calibri" panose="020F0502020204030204" pitchFamily="34" charset="0"/>
                <a:cs typeface="Calibri" panose="020F0502020204030204" pitchFamily="34" charset="0"/>
              </a:rPr>
              <a:t>33</a:t>
            </a:r>
            <a:endParaRPr lang="en-US" sz="788" dirty="0">
              <a:solidFill>
                <a:schemeClr val="bg1"/>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FF0341ED-FAF1-CEF3-6760-370943D34FA7}"/>
              </a:ext>
            </a:extLst>
          </p:cNvPr>
          <p:cNvSpPr txBox="1"/>
          <p:nvPr/>
        </p:nvSpPr>
        <p:spPr>
          <a:xfrm>
            <a:off x="573024" y="3438144"/>
            <a:ext cx="8119872" cy="369332"/>
          </a:xfrm>
          <a:prstGeom prst="rect">
            <a:avLst/>
          </a:prstGeom>
          <a:noFill/>
        </p:spPr>
        <p:txBody>
          <a:bodyPr wrap="square" rtlCol="0">
            <a:spAutoFit/>
          </a:bodyPr>
          <a:lstStyle/>
          <a:p>
            <a:r>
              <a:rPr lang="en-US" dirty="0"/>
              <a:t> </a:t>
            </a:r>
          </a:p>
        </p:txBody>
      </p:sp>
      <p:sp>
        <p:nvSpPr>
          <p:cNvPr id="12" name="Text Placeholder 4">
            <a:extLst>
              <a:ext uri="{FF2B5EF4-FFF2-40B4-BE49-F238E27FC236}">
                <a16:creationId xmlns:a16="http://schemas.microsoft.com/office/drawing/2014/main" id="{77929185-C4A4-482F-A5E8-FF73A11680FA}"/>
              </a:ext>
            </a:extLst>
          </p:cNvPr>
          <p:cNvSpPr txBox="1">
            <a:spLocks/>
          </p:cNvSpPr>
          <p:nvPr/>
        </p:nvSpPr>
        <p:spPr>
          <a:xfrm>
            <a:off x="638174" y="1410308"/>
            <a:ext cx="7809345" cy="4454044"/>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cs typeface="Calibri" panose="020F0502020204030204" pitchFamily="34" charset="0"/>
              </a:rPr>
              <a:t>After defining a cost metric, it is possible to compute the dissimilarity matrix D, which contains the distances between subjects’ sequences (several algorithms available to run Optimal Matching).   </a:t>
            </a:r>
          </a:p>
          <a:p>
            <a:pPr marL="0" indent="0">
              <a:buNone/>
            </a:pPr>
            <a:r>
              <a:rPr lang="en-US" sz="2400" dirty="0">
                <a:cs typeface="Calibri" panose="020F0502020204030204" pitchFamily="34" charset="0"/>
              </a:rPr>
              <a:t>Then, we can use the dissimilarity matrix in a clustering algorithm to compute groups of similar sequences, sets of cases that are less distant from (more similar to) each other. The assumption is that these different groups in turn reflect distinct classes of sequences.  </a:t>
            </a:r>
          </a:p>
          <a:p>
            <a:pPr marL="0" indent="0">
              <a:buNone/>
            </a:pPr>
            <a:r>
              <a:rPr lang="en-US" sz="2400" dirty="0">
                <a:cs typeface="Calibri" panose="020F0502020204030204" pitchFamily="34" charset="0"/>
              </a:rPr>
              <a:t>Again, there is no consensus and numerous approaches are available. However, agglomerative hierarchical clustering approaches become widely used in the Sequence Analysis community.</a:t>
            </a:r>
            <a:endParaRPr lang="en-US" sz="2200" dirty="0"/>
          </a:p>
          <a:p>
            <a:pPr lvl="1">
              <a:buFont typeface="Wingdings" pitchFamily="2" charset="2"/>
              <a:buChar char="§"/>
            </a:pPr>
            <a:endParaRPr lang="en-US" sz="2200" dirty="0"/>
          </a:p>
          <a:p>
            <a:pPr marL="0" indent="0">
              <a:buNone/>
            </a:pPr>
            <a:endParaRPr lang="en-US" sz="2400" b="1" dirty="0">
              <a:latin typeface="Calibri" panose="020F0502020204030204" pitchFamily="34" charset="0"/>
              <a:cs typeface="Calibri" panose="020F0502020204030204" pitchFamily="34" charset="0"/>
            </a:endParaRPr>
          </a:p>
          <a:p>
            <a:pPr marL="0" indent="0">
              <a:buNone/>
            </a:pP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527240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FF289A-A547-5168-A0B6-016FEA8C2F7D}"/>
              </a:ext>
            </a:extLst>
          </p:cNvPr>
          <p:cNvSpPr/>
          <p:nvPr/>
        </p:nvSpPr>
        <p:spPr>
          <a:xfrm>
            <a:off x="0" y="6339662"/>
            <a:ext cx="9144000" cy="510364"/>
          </a:xfrm>
          <a:prstGeom prst="rect">
            <a:avLst/>
          </a:prstGeom>
          <a:solidFill>
            <a:srgbClr val="BA0C2F"/>
          </a:solidFill>
          <a:ln>
            <a:solidFill>
              <a:srgbClr val="BA0C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BA0C2F"/>
              </a:solidFill>
            </a:endParaRPr>
          </a:p>
        </p:txBody>
      </p:sp>
      <p:sp>
        <p:nvSpPr>
          <p:cNvPr id="22" name="Rectangle 21">
            <a:extLst>
              <a:ext uri="{FF2B5EF4-FFF2-40B4-BE49-F238E27FC236}">
                <a16:creationId xmlns:a16="http://schemas.microsoft.com/office/drawing/2014/main" id="{6E6AF16D-47F9-4748-A10B-D0EF6D460287}"/>
              </a:ext>
            </a:extLst>
          </p:cNvPr>
          <p:cNvSpPr/>
          <p:nvPr/>
        </p:nvSpPr>
        <p:spPr>
          <a:xfrm>
            <a:off x="1361807" y="3549392"/>
            <a:ext cx="6420395" cy="4037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Footer Placeholder 1">
            <a:extLst>
              <a:ext uri="{FF2B5EF4-FFF2-40B4-BE49-F238E27FC236}">
                <a16:creationId xmlns:a16="http://schemas.microsoft.com/office/drawing/2014/main" id="{1631928D-2D8E-40FF-967F-D6E745911A36}"/>
              </a:ext>
            </a:extLst>
          </p:cNvPr>
          <p:cNvSpPr>
            <a:spLocks noGrp="1"/>
          </p:cNvSpPr>
          <p:nvPr>
            <p:ph type="ftr" sz="quarter" idx="11"/>
          </p:nvPr>
        </p:nvSpPr>
        <p:spPr>
          <a:xfrm>
            <a:off x="3024188" y="6428544"/>
            <a:ext cx="3529012" cy="273844"/>
          </a:xfrm>
        </p:spPr>
        <p:txBody>
          <a:bodyPr/>
          <a:lstStyle/>
          <a:p>
            <a:pPr defTabSz="342884">
              <a:buClr>
                <a:srgbClr val="0046AD"/>
              </a:buClr>
              <a:defRPr/>
            </a:pPr>
            <a:r>
              <a:rPr lang="en-US" dirty="0">
                <a:solidFill>
                  <a:schemeClr val="bg1"/>
                </a:solidFill>
                <a:latin typeface="Calibri" panose="020F0502020204030204" pitchFamily="34" charset="0"/>
                <a:cs typeface="Calibri" panose="020F0502020204030204" pitchFamily="34" charset="0"/>
              </a:rPr>
              <a:t>Summer Incubator Workshops  2022, Badolato Luca</a:t>
            </a:r>
          </a:p>
        </p:txBody>
      </p:sp>
      <p:sp>
        <p:nvSpPr>
          <p:cNvPr id="10" name="Title 1">
            <a:extLst>
              <a:ext uri="{FF2B5EF4-FFF2-40B4-BE49-F238E27FC236}">
                <a16:creationId xmlns:a16="http://schemas.microsoft.com/office/drawing/2014/main" id="{D67FBEF7-4B01-42DA-81F5-24CA3B53CCB0}"/>
              </a:ext>
            </a:extLst>
          </p:cNvPr>
          <p:cNvSpPr>
            <a:spLocks noGrp="1"/>
          </p:cNvSpPr>
          <p:nvPr>
            <p:ph type="title"/>
          </p:nvPr>
        </p:nvSpPr>
        <p:spPr>
          <a:xfrm>
            <a:off x="533399" y="826704"/>
            <a:ext cx="8353426" cy="629141"/>
          </a:xfrm>
        </p:spPr>
        <p:txBody>
          <a:bodyPr>
            <a:noAutofit/>
          </a:bodyPr>
          <a:lstStyle/>
          <a:p>
            <a:r>
              <a:rPr lang="en-US" sz="3600" dirty="0">
                <a:solidFill>
                  <a:srgbClr val="C00000"/>
                </a:solidFill>
                <a:latin typeface="Calibri" panose="020F0502020204030204" pitchFamily="34" charset="0"/>
                <a:cs typeface="Calibri" panose="020F0502020204030204" pitchFamily="34" charset="0"/>
              </a:rPr>
              <a:t>Cluster analysis</a:t>
            </a:r>
          </a:p>
        </p:txBody>
      </p:sp>
      <p:pic>
        <p:nvPicPr>
          <p:cNvPr id="3" name="Picture 2">
            <a:extLst>
              <a:ext uri="{FF2B5EF4-FFF2-40B4-BE49-F238E27FC236}">
                <a16:creationId xmlns:a16="http://schemas.microsoft.com/office/drawing/2014/main" id="{5AC467AE-C53A-065A-F6CA-A0BD2BFF3D2F}"/>
              </a:ext>
            </a:extLst>
          </p:cNvPr>
          <p:cNvPicPr>
            <a:picLocks noChangeAspect="1"/>
          </p:cNvPicPr>
          <p:nvPr/>
        </p:nvPicPr>
        <p:blipFill>
          <a:blip r:embed="rId3"/>
          <a:stretch>
            <a:fillRect/>
          </a:stretch>
        </p:blipFill>
        <p:spPr>
          <a:xfrm>
            <a:off x="270429" y="6326756"/>
            <a:ext cx="2690451" cy="531244"/>
          </a:xfrm>
          <a:prstGeom prst="rect">
            <a:avLst/>
          </a:prstGeom>
        </p:spPr>
      </p:pic>
      <p:sp>
        <p:nvSpPr>
          <p:cNvPr id="11" name="Footer Placeholder 1">
            <a:extLst>
              <a:ext uri="{FF2B5EF4-FFF2-40B4-BE49-F238E27FC236}">
                <a16:creationId xmlns:a16="http://schemas.microsoft.com/office/drawing/2014/main" id="{317CAE7D-6866-7F90-99A9-A5A28DD00838}"/>
              </a:ext>
            </a:extLst>
          </p:cNvPr>
          <p:cNvSpPr txBox="1">
            <a:spLocks/>
          </p:cNvSpPr>
          <p:nvPr/>
        </p:nvSpPr>
        <p:spPr>
          <a:xfrm>
            <a:off x="8447520" y="6446633"/>
            <a:ext cx="373035" cy="273844"/>
          </a:xfrm>
          <a:prstGeom prst="rect">
            <a:avLst/>
          </a:prstGeom>
        </p:spPr>
        <p:txBody>
          <a:bodyPr vert="horz" lIns="68580" tIns="34290" rIns="68580" bIns="34290" rtlCol="0" anchor="ct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884">
              <a:buClr>
                <a:srgbClr val="0046AD"/>
              </a:buClr>
              <a:defRPr/>
            </a:pPr>
            <a:r>
              <a:rPr lang="en-US" sz="900" dirty="0">
                <a:solidFill>
                  <a:schemeClr val="bg1"/>
                </a:solidFill>
                <a:latin typeface="Calibri" panose="020F0502020204030204" pitchFamily="34" charset="0"/>
                <a:cs typeface="Calibri" panose="020F0502020204030204" pitchFamily="34" charset="0"/>
              </a:rPr>
              <a:t>34</a:t>
            </a:r>
            <a:endParaRPr lang="en-US" sz="788" dirty="0">
              <a:solidFill>
                <a:schemeClr val="bg1"/>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FF0341ED-FAF1-CEF3-6760-370943D34FA7}"/>
              </a:ext>
            </a:extLst>
          </p:cNvPr>
          <p:cNvSpPr txBox="1"/>
          <p:nvPr/>
        </p:nvSpPr>
        <p:spPr>
          <a:xfrm>
            <a:off x="573024" y="3438144"/>
            <a:ext cx="8119872" cy="369332"/>
          </a:xfrm>
          <a:prstGeom prst="rect">
            <a:avLst/>
          </a:prstGeom>
          <a:noFill/>
        </p:spPr>
        <p:txBody>
          <a:bodyPr wrap="square" rtlCol="0">
            <a:spAutoFit/>
          </a:bodyPr>
          <a:lstStyle/>
          <a:p>
            <a:r>
              <a:rPr lang="en-US" dirty="0"/>
              <a:t> </a:t>
            </a:r>
          </a:p>
        </p:txBody>
      </p:sp>
      <p:sp>
        <p:nvSpPr>
          <p:cNvPr id="12" name="Text Placeholder 4">
            <a:extLst>
              <a:ext uri="{FF2B5EF4-FFF2-40B4-BE49-F238E27FC236}">
                <a16:creationId xmlns:a16="http://schemas.microsoft.com/office/drawing/2014/main" id="{77929185-C4A4-482F-A5E8-FF73A11680FA}"/>
              </a:ext>
            </a:extLst>
          </p:cNvPr>
          <p:cNvSpPr txBox="1">
            <a:spLocks/>
          </p:cNvSpPr>
          <p:nvPr/>
        </p:nvSpPr>
        <p:spPr>
          <a:xfrm>
            <a:off x="593019" y="1410308"/>
            <a:ext cx="4261204" cy="44540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dirty="0">
                <a:cs typeface="Calibri" panose="020F0502020204030204" pitchFamily="34" charset="0"/>
              </a:rPr>
              <a:t>Agglomerative hierarchical clustering: </a:t>
            </a:r>
          </a:p>
          <a:p>
            <a:pPr>
              <a:buFont typeface="Wingdings" panose="05000000000000000000" pitchFamily="2" charset="2"/>
              <a:buChar char="§"/>
            </a:pPr>
            <a:r>
              <a:rPr lang="en-US" sz="1800" dirty="0">
                <a:cs typeface="Calibri" panose="020F0502020204030204" pitchFamily="34" charset="0"/>
              </a:rPr>
              <a:t>Initially consider all cases are singular clusters</a:t>
            </a:r>
          </a:p>
          <a:p>
            <a:pPr>
              <a:buFont typeface="Wingdings" panose="05000000000000000000" pitchFamily="2" charset="2"/>
              <a:buChar char="§"/>
            </a:pPr>
            <a:r>
              <a:rPr lang="en-US" sz="1800" dirty="0">
                <a:cs typeface="Calibri" panose="020F0502020204030204" pitchFamily="34" charset="0"/>
              </a:rPr>
              <a:t>Iteratively combine groups that are “close” to each other to some specified criteria until we eventually end up at a single large cluster. </a:t>
            </a:r>
          </a:p>
          <a:p>
            <a:pPr>
              <a:buFont typeface="Wingdings" panose="05000000000000000000" pitchFamily="2" charset="2"/>
              <a:buChar char="§"/>
            </a:pPr>
            <a:r>
              <a:rPr lang="en-US" sz="1800" dirty="0"/>
              <a:t>Regardless of which linkage criteria are used, hierarchical clustering leads to a set of nested clusters that can be represented in a tree diagram, a dendrogram. </a:t>
            </a:r>
          </a:p>
          <a:p>
            <a:pPr lvl="1">
              <a:buFont typeface="Wingdings" pitchFamily="2" charset="2"/>
              <a:buChar char="§"/>
            </a:pPr>
            <a:endParaRPr lang="en-US" sz="2200" dirty="0"/>
          </a:p>
          <a:p>
            <a:pPr marL="0" indent="0">
              <a:buNone/>
            </a:pPr>
            <a:endParaRPr lang="en-US" sz="2400" b="1" dirty="0">
              <a:latin typeface="Calibri" panose="020F0502020204030204" pitchFamily="34" charset="0"/>
              <a:cs typeface="Calibri" panose="020F0502020204030204" pitchFamily="34" charset="0"/>
            </a:endParaRPr>
          </a:p>
          <a:p>
            <a:pPr marL="0" indent="0">
              <a:buNone/>
            </a:pPr>
            <a:endParaRPr lang="en-US" sz="24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CCD8E77F-9F48-46D9-BBD8-151648DCAD8C}"/>
              </a:ext>
            </a:extLst>
          </p:cNvPr>
          <p:cNvPicPr>
            <a:picLocks noChangeAspect="1"/>
          </p:cNvPicPr>
          <p:nvPr/>
        </p:nvPicPr>
        <p:blipFill>
          <a:blip r:embed="rId4"/>
          <a:stretch>
            <a:fillRect/>
          </a:stretch>
        </p:blipFill>
        <p:spPr>
          <a:xfrm>
            <a:off x="4632960" y="1410308"/>
            <a:ext cx="4371976" cy="3840055"/>
          </a:xfrm>
          <a:prstGeom prst="rect">
            <a:avLst/>
          </a:prstGeom>
        </p:spPr>
      </p:pic>
    </p:spTree>
    <p:extLst>
      <p:ext uri="{BB962C8B-B14F-4D97-AF65-F5344CB8AC3E}">
        <p14:creationId xmlns:p14="http://schemas.microsoft.com/office/powerpoint/2010/main" val="12764822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FF289A-A547-5168-A0B6-016FEA8C2F7D}"/>
              </a:ext>
            </a:extLst>
          </p:cNvPr>
          <p:cNvSpPr/>
          <p:nvPr/>
        </p:nvSpPr>
        <p:spPr>
          <a:xfrm>
            <a:off x="0" y="6339662"/>
            <a:ext cx="9144000" cy="510364"/>
          </a:xfrm>
          <a:prstGeom prst="rect">
            <a:avLst/>
          </a:prstGeom>
          <a:solidFill>
            <a:srgbClr val="BA0C2F"/>
          </a:solidFill>
          <a:ln>
            <a:solidFill>
              <a:srgbClr val="BA0C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BA0C2F"/>
              </a:solidFill>
            </a:endParaRPr>
          </a:p>
        </p:txBody>
      </p:sp>
      <p:sp>
        <p:nvSpPr>
          <p:cNvPr id="22" name="Rectangle 21">
            <a:extLst>
              <a:ext uri="{FF2B5EF4-FFF2-40B4-BE49-F238E27FC236}">
                <a16:creationId xmlns:a16="http://schemas.microsoft.com/office/drawing/2014/main" id="{6E6AF16D-47F9-4748-A10B-D0EF6D460287}"/>
              </a:ext>
            </a:extLst>
          </p:cNvPr>
          <p:cNvSpPr/>
          <p:nvPr/>
        </p:nvSpPr>
        <p:spPr>
          <a:xfrm>
            <a:off x="1266557" y="3549796"/>
            <a:ext cx="6420395" cy="4037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Footer Placeholder 1">
            <a:extLst>
              <a:ext uri="{FF2B5EF4-FFF2-40B4-BE49-F238E27FC236}">
                <a16:creationId xmlns:a16="http://schemas.microsoft.com/office/drawing/2014/main" id="{1631928D-2D8E-40FF-967F-D6E745911A36}"/>
              </a:ext>
            </a:extLst>
          </p:cNvPr>
          <p:cNvSpPr>
            <a:spLocks noGrp="1"/>
          </p:cNvSpPr>
          <p:nvPr>
            <p:ph type="ftr" sz="quarter" idx="11"/>
          </p:nvPr>
        </p:nvSpPr>
        <p:spPr>
          <a:xfrm>
            <a:off x="3024188" y="6428544"/>
            <a:ext cx="3529012" cy="273844"/>
          </a:xfrm>
        </p:spPr>
        <p:txBody>
          <a:bodyPr/>
          <a:lstStyle/>
          <a:p>
            <a:pPr defTabSz="342884">
              <a:buClr>
                <a:srgbClr val="0046AD"/>
              </a:buClr>
              <a:defRPr/>
            </a:pPr>
            <a:r>
              <a:rPr lang="en-US" dirty="0">
                <a:solidFill>
                  <a:schemeClr val="bg1"/>
                </a:solidFill>
                <a:latin typeface="Calibri" panose="020F0502020204030204" pitchFamily="34" charset="0"/>
                <a:cs typeface="Calibri" panose="020F0502020204030204" pitchFamily="34" charset="0"/>
              </a:rPr>
              <a:t>Summer Incubator Workshops  2022, Badolato Luca</a:t>
            </a:r>
          </a:p>
        </p:txBody>
      </p:sp>
      <p:sp>
        <p:nvSpPr>
          <p:cNvPr id="10" name="Title 1">
            <a:extLst>
              <a:ext uri="{FF2B5EF4-FFF2-40B4-BE49-F238E27FC236}">
                <a16:creationId xmlns:a16="http://schemas.microsoft.com/office/drawing/2014/main" id="{D67FBEF7-4B01-42DA-81F5-24CA3B53CCB0}"/>
              </a:ext>
            </a:extLst>
          </p:cNvPr>
          <p:cNvSpPr>
            <a:spLocks noGrp="1"/>
          </p:cNvSpPr>
          <p:nvPr>
            <p:ph type="title"/>
          </p:nvPr>
        </p:nvSpPr>
        <p:spPr>
          <a:xfrm>
            <a:off x="533399" y="826704"/>
            <a:ext cx="8353426" cy="629141"/>
          </a:xfrm>
        </p:spPr>
        <p:txBody>
          <a:bodyPr>
            <a:noAutofit/>
          </a:bodyPr>
          <a:lstStyle/>
          <a:p>
            <a:r>
              <a:rPr lang="en-US" sz="3600" dirty="0">
                <a:solidFill>
                  <a:srgbClr val="C00000"/>
                </a:solidFill>
                <a:latin typeface="Calibri" panose="020F0502020204030204" pitchFamily="34" charset="0"/>
                <a:cs typeface="Calibri" panose="020F0502020204030204" pitchFamily="34" charset="0"/>
              </a:rPr>
              <a:t>Sequence Analysis: data visualization</a:t>
            </a:r>
          </a:p>
        </p:txBody>
      </p:sp>
      <p:pic>
        <p:nvPicPr>
          <p:cNvPr id="3" name="Picture 2">
            <a:extLst>
              <a:ext uri="{FF2B5EF4-FFF2-40B4-BE49-F238E27FC236}">
                <a16:creationId xmlns:a16="http://schemas.microsoft.com/office/drawing/2014/main" id="{5AC467AE-C53A-065A-F6CA-A0BD2BFF3D2F}"/>
              </a:ext>
            </a:extLst>
          </p:cNvPr>
          <p:cNvPicPr>
            <a:picLocks noChangeAspect="1"/>
          </p:cNvPicPr>
          <p:nvPr/>
        </p:nvPicPr>
        <p:blipFill>
          <a:blip r:embed="rId3"/>
          <a:stretch>
            <a:fillRect/>
          </a:stretch>
        </p:blipFill>
        <p:spPr>
          <a:xfrm>
            <a:off x="270429" y="6326756"/>
            <a:ext cx="2690451" cy="531244"/>
          </a:xfrm>
          <a:prstGeom prst="rect">
            <a:avLst/>
          </a:prstGeom>
        </p:spPr>
      </p:pic>
      <p:sp>
        <p:nvSpPr>
          <p:cNvPr id="11" name="Footer Placeholder 1">
            <a:extLst>
              <a:ext uri="{FF2B5EF4-FFF2-40B4-BE49-F238E27FC236}">
                <a16:creationId xmlns:a16="http://schemas.microsoft.com/office/drawing/2014/main" id="{317CAE7D-6866-7F90-99A9-A5A28DD00838}"/>
              </a:ext>
            </a:extLst>
          </p:cNvPr>
          <p:cNvSpPr txBox="1">
            <a:spLocks/>
          </p:cNvSpPr>
          <p:nvPr/>
        </p:nvSpPr>
        <p:spPr>
          <a:xfrm>
            <a:off x="8447520" y="6446633"/>
            <a:ext cx="373035" cy="273844"/>
          </a:xfrm>
          <a:prstGeom prst="rect">
            <a:avLst/>
          </a:prstGeom>
        </p:spPr>
        <p:txBody>
          <a:bodyPr vert="horz" lIns="68580" tIns="34290" rIns="68580" bIns="34290" rtlCol="0" anchor="ct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884">
              <a:buClr>
                <a:srgbClr val="0046AD"/>
              </a:buClr>
              <a:defRPr/>
            </a:pPr>
            <a:r>
              <a:rPr lang="en-US" sz="900" dirty="0">
                <a:solidFill>
                  <a:schemeClr val="bg1"/>
                </a:solidFill>
                <a:latin typeface="Calibri" panose="020F0502020204030204" pitchFamily="34" charset="0"/>
                <a:cs typeface="Calibri" panose="020F0502020204030204" pitchFamily="34" charset="0"/>
              </a:rPr>
              <a:t>35</a:t>
            </a:r>
            <a:endParaRPr lang="en-US" sz="788" dirty="0">
              <a:solidFill>
                <a:schemeClr val="bg1"/>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FF0341ED-FAF1-CEF3-6760-370943D34FA7}"/>
              </a:ext>
            </a:extLst>
          </p:cNvPr>
          <p:cNvSpPr txBox="1"/>
          <p:nvPr/>
        </p:nvSpPr>
        <p:spPr>
          <a:xfrm>
            <a:off x="573024" y="3438144"/>
            <a:ext cx="8119872" cy="369332"/>
          </a:xfrm>
          <a:prstGeom prst="rect">
            <a:avLst/>
          </a:prstGeom>
          <a:noFill/>
        </p:spPr>
        <p:txBody>
          <a:bodyPr wrap="square" rtlCol="0">
            <a:spAutoFit/>
          </a:bodyPr>
          <a:lstStyle/>
          <a:p>
            <a:r>
              <a:rPr lang="en-US" dirty="0"/>
              <a:t> </a:t>
            </a:r>
          </a:p>
        </p:txBody>
      </p:sp>
      <p:pic>
        <p:nvPicPr>
          <p:cNvPr id="4" name="Picture 3">
            <a:extLst>
              <a:ext uri="{FF2B5EF4-FFF2-40B4-BE49-F238E27FC236}">
                <a16:creationId xmlns:a16="http://schemas.microsoft.com/office/drawing/2014/main" id="{0D37532A-A1D4-4618-BBAD-7010783ED87B}"/>
              </a:ext>
            </a:extLst>
          </p:cNvPr>
          <p:cNvPicPr>
            <a:picLocks noChangeAspect="1"/>
          </p:cNvPicPr>
          <p:nvPr/>
        </p:nvPicPr>
        <p:blipFill>
          <a:blip r:embed="rId4"/>
          <a:stretch>
            <a:fillRect/>
          </a:stretch>
        </p:blipFill>
        <p:spPr>
          <a:xfrm>
            <a:off x="1064635" y="1455845"/>
            <a:ext cx="2509274" cy="2654039"/>
          </a:xfrm>
          <a:prstGeom prst="rect">
            <a:avLst/>
          </a:prstGeom>
        </p:spPr>
      </p:pic>
      <p:pic>
        <p:nvPicPr>
          <p:cNvPr id="5" name="Picture 4">
            <a:extLst>
              <a:ext uri="{FF2B5EF4-FFF2-40B4-BE49-F238E27FC236}">
                <a16:creationId xmlns:a16="http://schemas.microsoft.com/office/drawing/2014/main" id="{04DAA30D-F1FA-4C71-ABD1-404896407A44}"/>
              </a:ext>
            </a:extLst>
          </p:cNvPr>
          <p:cNvPicPr>
            <a:picLocks noChangeAspect="1"/>
          </p:cNvPicPr>
          <p:nvPr/>
        </p:nvPicPr>
        <p:blipFill>
          <a:blip r:embed="rId5"/>
          <a:stretch>
            <a:fillRect/>
          </a:stretch>
        </p:blipFill>
        <p:spPr>
          <a:xfrm>
            <a:off x="5199976" y="1541964"/>
            <a:ext cx="1765419" cy="606039"/>
          </a:xfrm>
          <a:prstGeom prst="rect">
            <a:avLst/>
          </a:prstGeom>
        </p:spPr>
      </p:pic>
      <p:sp>
        <p:nvSpPr>
          <p:cNvPr id="6" name="TextBox 5">
            <a:extLst>
              <a:ext uri="{FF2B5EF4-FFF2-40B4-BE49-F238E27FC236}">
                <a16:creationId xmlns:a16="http://schemas.microsoft.com/office/drawing/2014/main" id="{02050C00-2DE3-4FCA-B342-F257AFCB37BF}"/>
              </a:ext>
            </a:extLst>
          </p:cNvPr>
          <p:cNvSpPr txBox="1"/>
          <p:nvPr/>
        </p:nvSpPr>
        <p:spPr>
          <a:xfrm>
            <a:off x="5323306" y="1319840"/>
            <a:ext cx="1619535" cy="338554"/>
          </a:xfrm>
          <a:prstGeom prst="rect">
            <a:avLst/>
          </a:prstGeom>
          <a:noFill/>
        </p:spPr>
        <p:txBody>
          <a:bodyPr wrap="square" rtlCol="0">
            <a:spAutoFit/>
          </a:bodyPr>
          <a:lstStyle/>
          <a:p>
            <a:r>
              <a:rPr lang="en-US" sz="1600" dirty="0"/>
              <a:t>Alphabet legend</a:t>
            </a:r>
          </a:p>
        </p:txBody>
      </p:sp>
      <p:pic>
        <p:nvPicPr>
          <p:cNvPr id="7" name="Picture 6">
            <a:extLst>
              <a:ext uri="{FF2B5EF4-FFF2-40B4-BE49-F238E27FC236}">
                <a16:creationId xmlns:a16="http://schemas.microsoft.com/office/drawing/2014/main" id="{450B8C10-0468-4C2A-B169-9846D1C4AD10}"/>
              </a:ext>
            </a:extLst>
          </p:cNvPr>
          <p:cNvPicPr>
            <a:picLocks noChangeAspect="1"/>
          </p:cNvPicPr>
          <p:nvPr/>
        </p:nvPicPr>
        <p:blipFill rotWithShape="1">
          <a:blip r:embed="rId6"/>
          <a:srcRect b="14489"/>
          <a:stretch/>
        </p:blipFill>
        <p:spPr>
          <a:xfrm>
            <a:off x="4188174" y="2280326"/>
            <a:ext cx="3612103" cy="1764180"/>
          </a:xfrm>
          <a:prstGeom prst="rect">
            <a:avLst/>
          </a:prstGeom>
        </p:spPr>
      </p:pic>
      <p:sp>
        <p:nvSpPr>
          <p:cNvPr id="91" name="Rectangle 90">
            <a:extLst>
              <a:ext uri="{FF2B5EF4-FFF2-40B4-BE49-F238E27FC236}">
                <a16:creationId xmlns:a16="http://schemas.microsoft.com/office/drawing/2014/main" id="{3AF53FB0-094A-4691-818F-F447F9C408C8}"/>
              </a:ext>
            </a:extLst>
          </p:cNvPr>
          <p:cNvSpPr/>
          <p:nvPr/>
        </p:nvSpPr>
        <p:spPr>
          <a:xfrm>
            <a:off x="5614608" y="2110637"/>
            <a:ext cx="1016753" cy="338554"/>
          </a:xfrm>
          <a:prstGeom prst="rect">
            <a:avLst/>
          </a:prstGeom>
        </p:spPr>
        <p:txBody>
          <a:bodyPr wrap="none">
            <a:spAutoFit/>
          </a:bodyPr>
          <a:lstStyle/>
          <a:p>
            <a:r>
              <a:rPr lang="en-US" sz="1600" dirty="0"/>
              <a:t>Index plot</a:t>
            </a:r>
          </a:p>
        </p:txBody>
      </p:sp>
      <p:pic>
        <p:nvPicPr>
          <p:cNvPr id="92" name="Picture 91">
            <a:extLst>
              <a:ext uri="{FF2B5EF4-FFF2-40B4-BE49-F238E27FC236}">
                <a16:creationId xmlns:a16="http://schemas.microsoft.com/office/drawing/2014/main" id="{2BE92487-5830-4FC7-A9FA-450DA9277CAC}"/>
              </a:ext>
            </a:extLst>
          </p:cNvPr>
          <p:cNvPicPr>
            <a:picLocks noChangeAspect="1"/>
          </p:cNvPicPr>
          <p:nvPr/>
        </p:nvPicPr>
        <p:blipFill>
          <a:blip r:embed="rId7"/>
          <a:stretch>
            <a:fillRect/>
          </a:stretch>
        </p:blipFill>
        <p:spPr>
          <a:xfrm>
            <a:off x="533399" y="4503421"/>
            <a:ext cx="3498778" cy="1823335"/>
          </a:xfrm>
          <a:prstGeom prst="rect">
            <a:avLst/>
          </a:prstGeom>
        </p:spPr>
      </p:pic>
      <p:sp>
        <p:nvSpPr>
          <p:cNvPr id="93" name="Rectangle 92">
            <a:extLst>
              <a:ext uri="{FF2B5EF4-FFF2-40B4-BE49-F238E27FC236}">
                <a16:creationId xmlns:a16="http://schemas.microsoft.com/office/drawing/2014/main" id="{C8254937-039B-4963-ABB2-9B01B4EF4834}"/>
              </a:ext>
            </a:extLst>
          </p:cNvPr>
          <p:cNvSpPr/>
          <p:nvPr/>
        </p:nvSpPr>
        <p:spPr>
          <a:xfrm>
            <a:off x="1428467" y="4281688"/>
            <a:ext cx="2001574" cy="338554"/>
          </a:xfrm>
          <a:prstGeom prst="rect">
            <a:avLst/>
          </a:prstGeom>
        </p:spPr>
        <p:txBody>
          <a:bodyPr wrap="none">
            <a:spAutoFit/>
          </a:bodyPr>
          <a:lstStyle/>
          <a:p>
            <a:r>
              <a:rPr lang="en-US" sz="1600" dirty="0"/>
              <a:t>State distribution plot</a:t>
            </a:r>
          </a:p>
        </p:txBody>
      </p:sp>
      <p:pic>
        <p:nvPicPr>
          <p:cNvPr id="94" name="Picture 93">
            <a:extLst>
              <a:ext uri="{FF2B5EF4-FFF2-40B4-BE49-F238E27FC236}">
                <a16:creationId xmlns:a16="http://schemas.microsoft.com/office/drawing/2014/main" id="{A791C8A6-CFFB-46A0-85EF-FBCEA840C097}"/>
              </a:ext>
            </a:extLst>
          </p:cNvPr>
          <p:cNvPicPr>
            <a:picLocks noChangeAspect="1"/>
          </p:cNvPicPr>
          <p:nvPr/>
        </p:nvPicPr>
        <p:blipFill>
          <a:blip r:embed="rId8"/>
          <a:stretch>
            <a:fillRect/>
          </a:stretch>
        </p:blipFill>
        <p:spPr>
          <a:xfrm>
            <a:off x="4042009" y="4782764"/>
            <a:ext cx="4129395" cy="909594"/>
          </a:xfrm>
          <a:prstGeom prst="rect">
            <a:avLst/>
          </a:prstGeom>
        </p:spPr>
      </p:pic>
    </p:spTree>
    <p:extLst>
      <p:ext uri="{BB962C8B-B14F-4D97-AF65-F5344CB8AC3E}">
        <p14:creationId xmlns:p14="http://schemas.microsoft.com/office/powerpoint/2010/main" val="3493177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FF289A-A547-5168-A0B6-016FEA8C2F7D}"/>
              </a:ext>
            </a:extLst>
          </p:cNvPr>
          <p:cNvSpPr/>
          <p:nvPr/>
        </p:nvSpPr>
        <p:spPr>
          <a:xfrm>
            <a:off x="0" y="6339662"/>
            <a:ext cx="9144000" cy="510364"/>
          </a:xfrm>
          <a:prstGeom prst="rect">
            <a:avLst/>
          </a:prstGeom>
          <a:solidFill>
            <a:srgbClr val="BA0C2F"/>
          </a:solidFill>
          <a:ln>
            <a:solidFill>
              <a:srgbClr val="BA0C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BA0C2F"/>
              </a:solidFill>
            </a:endParaRPr>
          </a:p>
        </p:txBody>
      </p:sp>
      <p:sp>
        <p:nvSpPr>
          <p:cNvPr id="22" name="Rectangle 21">
            <a:extLst>
              <a:ext uri="{FF2B5EF4-FFF2-40B4-BE49-F238E27FC236}">
                <a16:creationId xmlns:a16="http://schemas.microsoft.com/office/drawing/2014/main" id="{6E6AF16D-47F9-4748-A10B-D0EF6D460287}"/>
              </a:ext>
            </a:extLst>
          </p:cNvPr>
          <p:cNvSpPr/>
          <p:nvPr/>
        </p:nvSpPr>
        <p:spPr>
          <a:xfrm>
            <a:off x="1266557" y="3549796"/>
            <a:ext cx="6420395" cy="4037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Footer Placeholder 1">
            <a:extLst>
              <a:ext uri="{FF2B5EF4-FFF2-40B4-BE49-F238E27FC236}">
                <a16:creationId xmlns:a16="http://schemas.microsoft.com/office/drawing/2014/main" id="{1631928D-2D8E-40FF-967F-D6E745911A36}"/>
              </a:ext>
            </a:extLst>
          </p:cNvPr>
          <p:cNvSpPr>
            <a:spLocks noGrp="1"/>
          </p:cNvSpPr>
          <p:nvPr>
            <p:ph type="ftr" sz="quarter" idx="11"/>
          </p:nvPr>
        </p:nvSpPr>
        <p:spPr>
          <a:xfrm>
            <a:off x="3024188" y="6428544"/>
            <a:ext cx="3529012" cy="273844"/>
          </a:xfrm>
        </p:spPr>
        <p:txBody>
          <a:bodyPr/>
          <a:lstStyle/>
          <a:p>
            <a:pPr defTabSz="342884">
              <a:buClr>
                <a:srgbClr val="0046AD"/>
              </a:buClr>
              <a:defRPr/>
            </a:pPr>
            <a:r>
              <a:rPr lang="en-US" dirty="0">
                <a:solidFill>
                  <a:schemeClr val="bg1"/>
                </a:solidFill>
                <a:latin typeface="Calibri" panose="020F0502020204030204" pitchFamily="34" charset="0"/>
                <a:cs typeface="Calibri" panose="020F0502020204030204" pitchFamily="34" charset="0"/>
              </a:rPr>
              <a:t>Summer Incubator Workshops  2022, Badolato Luca</a:t>
            </a:r>
          </a:p>
        </p:txBody>
      </p:sp>
      <p:sp>
        <p:nvSpPr>
          <p:cNvPr id="10" name="Title 1">
            <a:extLst>
              <a:ext uri="{FF2B5EF4-FFF2-40B4-BE49-F238E27FC236}">
                <a16:creationId xmlns:a16="http://schemas.microsoft.com/office/drawing/2014/main" id="{D67FBEF7-4B01-42DA-81F5-24CA3B53CCB0}"/>
              </a:ext>
            </a:extLst>
          </p:cNvPr>
          <p:cNvSpPr>
            <a:spLocks noGrp="1"/>
          </p:cNvSpPr>
          <p:nvPr>
            <p:ph type="title"/>
          </p:nvPr>
        </p:nvSpPr>
        <p:spPr>
          <a:xfrm>
            <a:off x="533399" y="826704"/>
            <a:ext cx="8353426" cy="629141"/>
          </a:xfrm>
        </p:spPr>
        <p:txBody>
          <a:bodyPr>
            <a:noAutofit/>
          </a:bodyPr>
          <a:lstStyle/>
          <a:p>
            <a:r>
              <a:rPr lang="en-US" sz="3600" dirty="0">
                <a:solidFill>
                  <a:srgbClr val="C00000"/>
                </a:solidFill>
                <a:latin typeface="Calibri" panose="020F0502020204030204" pitchFamily="34" charset="0"/>
                <a:cs typeface="Calibri" panose="020F0502020204030204" pitchFamily="34" charset="0"/>
              </a:rPr>
              <a:t>Sequence Analysis: data visualization</a:t>
            </a:r>
          </a:p>
        </p:txBody>
      </p:sp>
      <p:pic>
        <p:nvPicPr>
          <p:cNvPr id="3" name="Picture 2">
            <a:extLst>
              <a:ext uri="{FF2B5EF4-FFF2-40B4-BE49-F238E27FC236}">
                <a16:creationId xmlns:a16="http://schemas.microsoft.com/office/drawing/2014/main" id="{5AC467AE-C53A-065A-F6CA-A0BD2BFF3D2F}"/>
              </a:ext>
            </a:extLst>
          </p:cNvPr>
          <p:cNvPicPr>
            <a:picLocks noChangeAspect="1"/>
          </p:cNvPicPr>
          <p:nvPr/>
        </p:nvPicPr>
        <p:blipFill>
          <a:blip r:embed="rId3"/>
          <a:stretch>
            <a:fillRect/>
          </a:stretch>
        </p:blipFill>
        <p:spPr>
          <a:xfrm>
            <a:off x="270429" y="6326756"/>
            <a:ext cx="2690451" cy="531244"/>
          </a:xfrm>
          <a:prstGeom prst="rect">
            <a:avLst/>
          </a:prstGeom>
        </p:spPr>
      </p:pic>
      <p:sp>
        <p:nvSpPr>
          <p:cNvPr id="11" name="Footer Placeholder 1">
            <a:extLst>
              <a:ext uri="{FF2B5EF4-FFF2-40B4-BE49-F238E27FC236}">
                <a16:creationId xmlns:a16="http://schemas.microsoft.com/office/drawing/2014/main" id="{317CAE7D-6866-7F90-99A9-A5A28DD00838}"/>
              </a:ext>
            </a:extLst>
          </p:cNvPr>
          <p:cNvSpPr txBox="1">
            <a:spLocks/>
          </p:cNvSpPr>
          <p:nvPr/>
        </p:nvSpPr>
        <p:spPr>
          <a:xfrm>
            <a:off x="8447520" y="6446633"/>
            <a:ext cx="373035" cy="273844"/>
          </a:xfrm>
          <a:prstGeom prst="rect">
            <a:avLst/>
          </a:prstGeom>
        </p:spPr>
        <p:txBody>
          <a:bodyPr vert="horz" lIns="68580" tIns="34290" rIns="68580" bIns="34290" rtlCol="0" anchor="ct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884">
              <a:buClr>
                <a:srgbClr val="0046AD"/>
              </a:buClr>
              <a:defRPr/>
            </a:pPr>
            <a:r>
              <a:rPr lang="en-US" sz="900" dirty="0">
                <a:solidFill>
                  <a:schemeClr val="bg1"/>
                </a:solidFill>
                <a:latin typeface="Calibri" panose="020F0502020204030204" pitchFamily="34" charset="0"/>
                <a:cs typeface="Calibri" panose="020F0502020204030204" pitchFamily="34" charset="0"/>
              </a:rPr>
              <a:t>36</a:t>
            </a:r>
            <a:endParaRPr lang="en-US" sz="788" dirty="0">
              <a:solidFill>
                <a:schemeClr val="bg1"/>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FF0341ED-FAF1-CEF3-6760-370943D34FA7}"/>
              </a:ext>
            </a:extLst>
          </p:cNvPr>
          <p:cNvSpPr txBox="1"/>
          <p:nvPr/>
        </p:nvSpPr>
        <p:spPr>
          <a:xfrm>
            <a:off x="573024" y="3438144"/>
            <a:ext cx="8119872" cy="369332"/>
          </a:xfrm>
          <a:prstGeom prst="rect">
            <a:avLst/>
          </a:prstGeom>
          <a:noFill/>
        </p:spPr>
        <p:txBody>
          <a:bodyPr wrap="square" rtlCol="0">
            <a:spAutoFit/>
          </a:bodyPr>
          <a:lstStyle/>
          <a:p>
            <a:r>
              <a:rPr lang="en-US" dirty="0"/>
              <a:t> </a:t>
            </a:r>
          </a:p>
        </p:txBody>
      </p:sp>
      <p:pic>
        <p:nvPicPr>
          <p:cNvPr id="4" name="Picture 3">
            <a:extLst>
              <a:ext uri="{FF2B5EF4-FFF2-40B4-BE49-F238E27FC236}">
                <a16:creationId xmlns:a16="http://schemas.microsoft.com/office/drawing/2014/main" id="{0D37532A-A1D4-4618-BBAD-7010783ED87B}"/>
              </a:ext>
            </a:extLst>
          </p:cNvPr>
          <p:cNvPicPr>
            <a:picLocks noChangeAspect="1"/>
          </p:cNvPicPr>
          <p:nvPr/>
        </p:nvPicPr>
        <p:blipFill>
          <a:blip r:embed="rId4"/>
          <a:stretch>
            <a:fillRect/>
          </a:stretch>
        </p:blipFill>
        <p:spPr>
          <a:xfrm>
            <a:off x="1064635" y="1455845"/>
            <a:ext cx="2509274" cy="2654039"/>
          </a:xfrm>
          <a:prstGeom prst="rect">
            <a:avLst/>
          </a:prstGeom>
        </p:spPr>
      </p:pic>
      <p:sp>
        <p:nvSpPr>
          <p:cNvPr id="13" name="AutoShape 4" descr="http://127.0.0.1:45696/graphics/plot_zoom_png?width=546&amp;height=299">
            <a:extLst>
              <a:ext uri="{FF2B5EF4-FFF2-40B4-BE49-F238E27FC236}">
                <a16:creationId xmlns:a16="http://schemas.microsoft.com/office/drawing/2014/main" id="{FFF72F26-C008-4DDF-9BA7-7D2C14CFACA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a:extLst>
              <a:ext uri="{FF2B5EF4-FFF2-40B4-BE49-F238E27FC236}">
                <a16:creationId xmlns:a16="http://schemas.microsoft.com/office/drawing/2014/main" id="{31EC705B-7B13-482B-9E3F-339F45911F96}"/>
              </a:ext>
            </a:extLst>
          </p:cNvPr>
          <p:cNvPicPr>
            <a:picLocks noChangeAspect="1"/>
          </p:cNvPicPr>
          <p:nvPr/>
        </p:nvPicPr>
        <p:blipFill>
          <a:blip r:embed="rId5"/>
          <a:stretch>
            <a:fillRect/>
          </a:stretch>
        </p:blipFill>
        <p:spPr>
          <a:xfrm>
            <a:off x="4105145" y="1719465"/>
            <a:ext cx="3590376" cy="1966158"/>
          </a:xfrm>
          <a:prstGeom prst="rect">
            <a:avLst/>
          </a:prstGeom>
        </p:spPr>
      </p:pic>
      <p:sp>
        <p:nvSpPr>
          <p:cNvPr id="20" name="Rectangle 19">
            <a:extLst>
              <a:ext uri="{FF2B5EF4-FFF2-40B4-BE49-F238E27FC236}">
                <a16:creationId xmlns:a16="http://schemas.microsoft.com/office/drawing/2014/main" id="{CD808A5C-42A3-45B7-8978-0FDBB2170E5D}"/>
              </a:ext>
            </a:extLst>
          </p:cNvPr>
          <p:cNvSpPr/>
          <p:nvPr/>
        </p:nvSpPr>
        <p:spPr>
          <a:xfrm>
            <a:off x="4683238" y="1448112"/>
            <a:ext cx="2703369" cy="338554"/>
          </a:xfrm>
          <a:prstGeom prst="rect">
            <a:avLst/>
          </a:prstGeom>
        </p:spPr>
        <p:txBody>
          <a:bodyPr wrap="none">
            <a:spAutoFit/>
          </a:bodyPr>
          <a:lstStyle/>
          <a:p>
            <a:r>
              <a:rPr lang="en-US" sz="1600" dirty="0"/>
              <a:t>Mean time spent in ache state</a:t>
            </a:r>
          </a:p>
        </p:txBody>
      </p:sp>
      <p:pic>
        <p:nvPicPr>
          <p:cNvPr id="15" name="Picture 14">
            <a:extLst>
              <a:ext uri="{FF2B5EF4-FFF2-40B4-BE49-F238E27FC236}">
                <a16:creationId xmlns:a16="http://schemas.microsoft.com/office/drawing/2014/main" id="{B5F4BF02-0458-48AE-843B-7756F8A246B2}"/>
              </a:ext>
            </a:extLst>
          </p:cNvPr>
          <p:cNvPicPr>
            <a:picLocks noChangeAspect="1"/>
          </p:cNvPicPr>
          <p:nvPr/>
        </p:nvPicPr>
        <p:blipFill>
          <a:blip r:embed="rId6"/>
          <a:stretch>
            <a:fillRect/>
          </a:stretch>
        </p:blipFill>
        <p:spPr>
          <a:xfrm>
            <a:off x="1266557" y="4746489"/>
            <a:ext cx="2251395" cy="779666"/>
          </a:xfrm>
          <a:prstGeom prst="rect">
            <a:avLst/>
          </a:prstGeom>
        </p:spPr>
      </p:pic>
      <p:sp>
        <p:nvSpPr>
          <p:cNvPr id="23" name="Rectangle 22">
            <a:extLst>
              <a:ext uri="{FF2B5EF4-FFF2-40B4-BE49-F238E27FC236}">
                <a16:creationId xmlns:a16="http://schemas.microsoft.com/office/drawing/2014/main" id="{11AB6DBA-F0EB-428B-8737-5F70AB9E4539}"/>
              </a:ext>
            </a:extLst>
          </p:cNvPr>
          <p:cNvSpPr/>
          <p:nvPr/>
        </p:nvSpPr>
        <p:spPr>
          <a:xfrm>
            <a:off x="1272385" y="4461609"/>
            <a:ext cx="1964064" cy="338554"/>
          </a:xfrm>
          <a:prstGeom prst="rect">
            <a:avLst/>
          </a:prstGeom>
        </p:spPr>
        <p:txBody>
          <a:bodyPr wrap="none">
            <a:spAutoFit/>
          </a:bodyPr>
          <a:lstStyle/>
          <a:p>
            <a:r>
              <a:rPr lang="en-US" sz="1600" dirty="0"/>
              <a:t>Transition rate matrix</a:t>
            </a:r>
          </a:p>
        </p:txBody>
      </p:sp>
      <p:pic>
        <p:nvPicPr>
          <p:cNvPr id="16" name="Picture 15">
            <a:extLst>
              <a:ext uri="{FF2B5EF4-FFF2-40B4-BE49-F238E27FC236}">
                <a16:creationId xmlns:a16="http://schemas.microsoft.com/office/drawing/2014/main" id="{79FB667F-B1B9-400C-8ACD-404DB137B776}"/>
              </a:ext>
            </a:extLst>
          </p:cNvPr>
          <p:cNvPicPr>
            <a:picLocks noChangeAspect="1"/>
          </p:cNvPicPr>
          <p:nvPr/>
        </p:nvPicPr>
        <p:blipFill>
          <a:blip r:embed="rId7"/>
          <a:stretch>
            <a:fillRect/>
          </a:stretch>
        </p:blipFill>
        <p:spPr>
          <a:xfrm>
            <a:off x="3772822" y="4151365"/>
            <a:ext cx="5114003" cy="2120046"/>
          </a:xfrm>
          <a:prstGeom prst="rect">
            <a:avLst/>
          </a:prstGeom>
        </p:spPr>
      </p:pic>
      <p:sp>
        <p:nvSpPr>
          <p:cNvPr id="24" name="Rectangle 23">
            <a:extLst>
              <a:ext uri="{FF2B5EF4-FFF2-40B4-BE49-F238E27FC236}">
                <a16:creationId xmlns:a16="http://schemas.microsoft.com/office/drawing/2014/main" id="{CC487A48-10E6-427D-B784-C94302E46A6B}"/>
              </a:ext>
            </a:extLst>
          </p:cNvPr>
          <p:cNvSpPr/>
          <p:nvPr/>
        </p:nvSpPr>
        <p:spPr>
          <a:xfrm>
            <a:off x="5243828" y="3847167"/>
            <a:ext cx="2417137" cy="338554"/>
          </a:xfrm>
          <a:prstGeom prst="rect">
            <a:avLst/>
          </a:prstGeom>
        </p:spPr>
        <p:txBody>
          <a:bodyPr wrap="none">
            <a:spAutoFit/>
          </a:bodyPr>
          <a:lstStyle/>
          <a:p>
            <a:r>
              <a:rPr lang="en-US" sz="1600" dirty="0"/>
              <a:t>Optimal Matching distance</a:t>
            </a:r>
          </a:p>
        </p:txBody>
      </p:sp>
    </p:spTree>
    <p:extLst>
      <p:ext uri="{BB962C8B-B14F-4D97-AF65-F5344CB8AC3E}">
        <p14:creationId xmlns:p14="http://schemas.microsoft.com/office/powerpoint/2010/main" val="38892023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FF289A-A547-5168-A0B6-016FEA8C2F7D}"/>
              </a:ext>
            </a:extLst>
          </p:cNvPr>
          <p:cNvSpPr/>
          <p:nvPr/>
        </p:nvSpPr>
        <p:spPr>
          <a:xfrm>
            <a:off x="0" y="6339662"/>
            <a:ext cx="9144000" cy="510364"/>
          </a:xfrm>
          <a:prstGeom prst="rect">
            <a:avLst/>
          </a:prstGeom>
          <a:solidFill>
            <a:srgbClr val="BA0C2F"/>
          </a:solidFill>
          <a:ln>
            <a:solidFill>
              <a:srgbClr val="BA0C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BA0C2F"/>
              </a:solidFill>
            </a:endParaRPr>
          </a:p>
        </p:txBody>
      </p:sp>
      <p:sp>
        <p:nvSpPr>
          <p:cNvPr id="22" name="Rectangle 21">
            <a:extLst>
              <a:ext uri="{FF2B5EF4-FFF2-40B4-BE49-F238E27FC236}">
                <a16:creationId xmlns:a16="http://schemas.microsoft.com/office/drawing/2014/main" id="{6E6AF16D-47F9-4748-A10B-D0EF6D460287}"/>
              </a:ext>
            </a:extLst>
          </p:cNvPr>
          <p:cNvSpPr/>
          <p:nvPr/>
        </p:nvSpPr>
        <p:spPr>
          <a:xfrm>
            <a:off x="1361807" y="3549392"/>
            <a:ext cx="6420395" cy="4037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Footer Placeholder 1">
            <a:extLst>
              <a:ext uri="{FF2B5EF4-FFF2-40B4-BE49-F238E27FC236}">
                <a16:creationId xmlns:a16="http://schemas.microsoft.com/office/drawing/2014/main" id="{1631928D-2D8E-40FF-967F-D6E745911A36}"/>
              </a:ext>
            </a:extLst>
          </p:cNvPr>
          <p:cNvSpPr>
            <a:spLocks noGrp="1"/>
          </p:cNvSpPr>
          <p:nvPr>
            <p:ph type="ftr" sz="quarter" idx="11"/>
          </p:nvPr>
        </p:nvSpPr>
        <p:spPr>
          <a:xfrm>
            <a:off x="3024188" y="6428544"/>
            <a:ext cx="3529012" cy="273844"/>
          </a:xfrm>
        </p:spPr>
        <p:txBody>
          <a:bodyPr/>
          <a:lstStyle/>
          <a:p>
            <a:pPr defTabSz="342884">
              <a:buClr>
                <a:srgbClr val="0046AD"/>
              </a:buClr>
              <a:defRPr/>
            </a:pPr>
            <a:r>
              <a:rPr lang="en-US" dirty="0">
                <a:solidFill>
                  <a:schemeClr val="bg1"/>
                </a:solidFill>
                <a:latin typeface="Calibri" panose="020F0502020204030204" pitchFamily="34" charset="0"/>
                <a:cs typeface="Calibri" panose="020F0502020204030204" pitchFamily="34" charset="0"/>
              </a:rPr>
              <a:t>Summer Incubator Workshops  2022, Badolato Luca</a:t>
            </a:r>
          </a:p>
        </p:txBody>
      </p:sp>
      <p:sp>
        <p:nvSpPr>
          <p:cNvPr id="10" name="Title 1">
            <a:extLst>
              <a:ext uri="{FF2B5EF4-FFF2-40B4-BE49-F238E27FC236}">
                <a16:creationId xmlns:a16="http://schemas.microsoft.com/office/drawing/2014/main" id="{D67FBEF7-4B01-42DA-81F5-24CA3B53CCB0}"/>
              </a:ext>
            </a:extLst>
          </p:cNvPr>
          <p:cNvSpPr>
            <a:spLocks noGrp="1"/>
          </p:cNvSpPr>
          <p:nvPr>
            <p:ph type="title"/>
          </p:nvPr>
        </p:nvSpPr>
        <p:spPr>
          <a:xfrm>
            <a:off x="475518" y="2799859"/>
            <a:ext cx="8353426" cy="629141"/>
          </a:xfrm>
        </p:spPr>
        <p:txBody>
          <a:bodyPr>
            <a:noAutofit/>
          </a:bodyPr>
          <a:lstStyle/>
          <a:p>
            <a:r>
              <a:rPr lang="en-US" dirty="0">
                <a:solidFill>
                  <a:srgbClr val="C00000"/>
                </a:solidFill>
                <a:latin typeface="Calibri" panose="020F0502020204030204" pitchFamily="34" charset="0"/>
                <a:cs typeface="Calibri" panose="020F0502020204030204" pitchFamily="34" charset="0"/>
              </a:rPr>
              <a:t>LAB SESSION</a:t>
            </a:r>
          </a:p>
        </p:txBody>
      </p:sp>
      <p:pic>
        <p:nvPicPr>
          <p:cNvPr id="3" name="Picture 2">
            <a:extLst>
              <a:ext uri="{FF2B5EF4-FFF2-40B4-BE49-F238E27FC236}">
                <a16:creationId xmlns:a16="http://schemas.microsoft.com/office/drawing/2014/main" id="{5AC467AE-C53A-065A-F6CA-A0BD2BFF3D2F}"/>
              </a:ext>
            </a:extLst>
          </p:cNvPr>
          <p:cNvPicPr>
            <a:picLocks noChangeAspect="1"/>
          </p:cNvPicPr>
          <p:nvPr/>
        </p:nvPicPr>
        <p:blipFill>
          <a:blip r:embed="rId3"/>
          <a:stretch>
            <a:fillRect/>
          </a:stretch>
        </p:blipFill>
        <p:spPr>
          <a:xfrm>
            <a:off x="270429" y="6326756"/>
            <a:ext cx="2690451" cy="531244"/>
          </a:xfrm>
          <a:prstGeom prst="rect">
            <a:avLst/>
          </a:prstGeom>
        </p:spPr>
      </p:pic>
      <p:sp>
        <p:nvSpPr>
          <p:cNvPr id="11" name="Footer Placeholder 1">
            <a:extLst>
              <a:ext uri="{FF2B5EF4-FFF2-40B4-BE49-F238E27FC236}">
                <a16:creationId xmlns:a16="http://schemas.microsoft.com/office/drawing/2014/main" id="{317CAE7D-6866-7F90-99A9-A5A28DD00838}"/>
              </a:ext>
            </a:extLst>
          </p:cNvPr>
          <p:cNvSpPr txBox="1">
            <a:spLocks/>
          </p:cNvSpPr>
          <p:nvPr/>
        </p:nvSpPr>
        <p:spPr>
          <a:xfrm>
            <a:off x="8447520" y="6446633"/>
            <a:ext cx="373035" cy="273844"/>
          </a:xfrm>
          <a:prstGeom prst="rect">
            <a:avLst/>
          </a:prstGeom>
        </p:spPr>
        <p:txBody>
          <a:bodyPr vert="horz" lIns="68580" tIns="34290" rIns="68580" bIns="34290" rtlCol="0" anchor="ct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884">
              <a:buClr>
                <a:srgbClr val="0046AD"/>
              </a:buClr>
              <a:defRPr/>
            </a:pPr>
            <a:r>
              <a:rPr lang="en-US" sz="900" dirty="0">
                <a:solidFill>
                  <a:schemeClr val="bg1"/>
                </a:solidFill>
                <a:latin typeface="Calibri" panose="020F0502020204030204" pitchFamily="34" charset="0"/>
                <a:cs typeface="Calibri" panose="020F0502020204030204" pitchFamily="34" charset="0"/>
              </a:rPr>
              <a:t>37</a:t>
            </a:r>
            <a:endParaRPr lang="en-US" sz="788"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046634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FF289A-A547-5168-A0B6-016FEA8C2F7D}"/>
              </a:ext>
            </a:extLst>
          </p:cNvPr>
          <p:cNvSpPr/>
          <p:nvPr/>
        </p:nvSpPr>
        <p:spPr>
          <a:xfrm>
            <a:off x="0" y="6339662"/>
            <a:ext cx="9144000" cy="510364"/>
          </a:xfrm>
          <a:prstGeom prst="rect">
            <a:avLst/>
          </a:prstGeom>
          <a:solidFill>
            <a:srgbClr val="BA0C2F"/>
          </a:solidFill>
          <a:ln>
            <a:solidFill>
              <a:srgbClr val="BA0C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BA0C2F"/>
              </a:solidFill>
            </a:endParaRPr>
          </a:p>
        </p:txBody>
      </p:sp>
      <p:sp>
        <p:nvSpPr>
          <p:cNvPr id="22" name="Rectangle 21">
            <a:extLst>
              <a:ext uri="{FF2B5EF4-FFF2-40B4-BE49-F238E27FC236}">
                <a16:creationId xmlns:a16="http://schemas.microsoft.com/office/drawing/2014/main" id="{6E6AF16D-47F9-4748-A10B-D0EF6D460287}"/>
              </a:ext>
            </a:extLst>
          </p:cNvPr>
          <p:cNvSpPr/>
          <p:nvPr/>
        </p:nvSpPr>
        <p:spPr>
          <a:xfrm>
            <a:off x="1361807" y="3549392"/>
            <a:ext cx="6420395" cy="4037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Footer Placeholder 1">
            <a:extLst>
              <a:ext uri="{FF2B5EF4-FFF2-40B4-BE49-F238E27FC236}">
                <a16:creationId xmlns:a16="http://schemas.microsoft.com/office/drawing/2014/main" id="{1631928D-2D8E-40FF-967F-D6E745911A36}"/>
              </a:ext>
            </a:extLst>
          </p:cNvPr>
          <p:cNvSpPr>
            <a:spLocks noGrp="1"/>
          </p:cNvSpPr>
          <p:nvPr>
            <p:ph type="ftr" sz="quarter" idx="11"/>
          </p:nvPr>
        </p:nvSpPr>
        <p:spPr>
          <a:xfrm>
            <a:off x="3024188" y="6428544"/>
            <a:ext cx="3529012" cy="273844"/>
          </a:xfrm>
        </p:spPr>
        <p:txBody>
          <a:bodyPr/>
          <a:lstStyle/>
          <a:p>
            <a:pPr defTabSz="342884">
              <a:buClr>
                <a:srgbClr val="0046AD"/>
              </a:buClr>
              <a:defRPr/>
            </a:pPr>
            <a:r>
              <a:rPr lang="en-US" dirty="0">
                <a:solidFill>
                  <a:schemeClr val="bg1"/>
                </a:solidFill>
                <a:latin typeface="Calibri" panose="020F0502020204030204" pitchFamily="34" charset="0"/>
                <a:cs typeface="Calibri" panose="020F0502020204030204" pitchFamily="34" charset="0"/>
              </a:rPr>
              <a:t>Summer Incubator Workshops  2022, Badolato Luca</a:t>
            </a:r>
          </a:p>
        </p:txBody>
      </p:sp>
      <p:sp>
        <p:nvSpPr>
          <p:cNvPr id="10" name="Title 1">
            <a:extLst>
              <a:ext uri="{FF2B5EF4-FFF2-40B4-BE49-F238E27FC236}">
                <a16:creationId xmlns:a16="http://schemas.microsoft.com/office/drawing/2014/main" id="{D67FBEF7-4B01-42DA-81F5-24CA3B53CCB0}"/>
              </a:ext>
            </a:extLst>
          </p:cNvPr>
          <p:cNvSpPr>
            <a:spLocks noGrp="1"/>
          </p:cNvSpPr>
          <p:nvPr>
            <p:ph type="title"/>
          </p:nvPr>
        </p:nvSpPr>
        <p:spPr>
          <a:xfrm>
            <a:off x="533399" y="826704"/>
            <a:ext cx="8353426" cy="629141"/>
          </a:xfrm>
        </p:spPr>
        <p:txBody>
          <a:bodyPr>
            <a:noAutofit/>
          </a:bodyPr>
          <a:lstStyle/>
          <a:p>
            <a:r>
              <a:rPr lang="en-US" sz="3600" dirty="0">
                <a:solidFill>
                  <a:srgbClr val="C00000"/>
                </a:solidFill>
                <a:latin typeface="Calibri" panose="020F0502020204030204" pitchFamily="34" charset="0"/>
                <a:cs typeface="Calibri" panose="020F0502020204030204" pitchFamily="34" charset="0"/>
              </a:rPr>
              <a:t>Lab Session 1</a:t>
            </a:r>
          </a:p>
        </p:txBody>
      </p:sp>
      <p:pic>
        <p:nvPicPr>
          <p:cNvPr id="3" name="Picture 2">
            <a:extLst>
              <a:ext uri="{FF2B5EF4-FFF2-40B4-BE49-F238E27FC236}">
                <a16:creationId xmlns:a16="http://schemas.microsoft.com/office/drawing/2014/main" id="{5AC467AE-C53A-065A-F6CA-A0BD2BFF3D2F}"/>
              </a:ext>
            </a:extLst>
          </p:cNvPr>
          <p:cNvPicPr>
            <a:picLocks noChangeAspect="1"/>
          </p:cNvPicPr>
          <p:nvPr/>
        </p:nvPicPr>
        <p:blipFill>
          <a:blip r:embed="rId3"/>
          <a:stretch>
            <a:fillRect/>
          </a:stretch>
        </p:blipFill>
        <p:spPr>
          <a:xfrm>
            <a:off x="270429" y="6326756"/>
            <a:ext cx="2690451" cy="531244"/>
          </a:xfrm>
          <a:prstGeom prst="rect">
            <a:avLst/>
          </a:prstGeom>
        </p:spPr>
      </p:pic>
      <p:sp>
        <p:nvSpPr>
          <p:cNvPr id="11" name="Footer Placeholder 1">
            <a:extLst>
              <a:ext uri="{FF2B5EF4-FFF2-40B4-BE49-F238E27FC236}">
                <a16:creationId xmlns:a16="http://schemas.microsoft.com/office/drawing/2014/main" id="{317CAE7D-6866-7F90-99A9-A5A28DD00838}"/>
              </a:ext>
            </a:extLst>
          </p:cNvPr>
          <p:cNvSpPr txBox="1">
            <a:spLocks/>
          </p:cNvSpPr>
          <p:nvPr/>
        </p:nvSpPr>
        <p:spPr>
          <a:xfrm>
            <a:off x="8447520" y="6446633"/>
            <a:ext cx="373035" cy="273844"/>
          </a:xfrm>
          <a:prstGeom prst="rect">
            <a:avLst/>
          </a:prstGeom>
        </p:spPr>
        <p:txBody>
          <a:bodyPr vert="horz" lIns="68580" tIns="34290" rIns="68580" bIns="34290" rtlCol="0" anchor="ct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884">
              <a:buClr>
                <a:srgbClr val="0046AD"/>
              </a:buClr>
              <a:defRPr/>
            </a:pPr>
            <a:r>
              <a:rPr lang="en-US" sz="900" dirty="0">
                <a:solidFill>
                  <a:schemeClr val="bg1"/>
                </a:solidFill>
                <a:latin typeface="Calibri" panose="020F0502020204030204" pitchFamily="34" charset="0"/>
                <a:cs typeface="Calibri" panose="020F0502020204030204" pitchFamily="34" charset="0"/>
              </a:rPr>
              <a:t>38</a:t>
            </a:r>
            <a:endParaRPr lang="en-US" sz="788" dirty="0">
              <a:solidFill>
                <a:schemeClr val="bg1"/>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FF0341ED-FAF1-CEF3-6760-370943D34FA7}"/>
              </a:ext>
            </a:extLst>
          </p:cNvPr>
          <p:cNvSpPr txBox="1"/>
          <p:nvPr/>
        </p:nvSpPr>
        <p:spPr>
          <a:xfrm>
            <a:off x="573024" y="3438144"/>
            <a:ext cx="8119872" cy="369332"/>
          </a:xfrm>
          <a:prstGeom prst="rect">
            <a:avLst/>
          </a:prstGeom>
          <a:noFill/>
        </p:spPr>
        <p:txBody>
          <a:bodyPr wrap="square" rtlCol="0">
            <a:spAutoFit/>
          </a:bodyPr>
          <a:lstStyle/>
          <a:p>
            <a:r>
              <a:rPr lang="en-US" dirty="0"/>
              <a:t> </a:t>
            </a:r>
          </a:p>
        </p:txBody>
      </p:sp>
      <p:pic>
        <p:nvPicPr>
          <p:cNvPr id="13" name="Picture 12">
            <a:extLst>
              <a:ext uri="{FF2B5EF4-FFF2-40B4-BE49-F238E27FC236}">
                <a16:creationId xmlns:a16="http://schemas.microsoft.com/office/drawing/2014/main" id="{4D1258DA-4DE2-41A4-BFA9-D852E809E65E}"/>
              </a:ext>
            </a:extLst>
          </p:cNvPr>
          <p:cNvPicPr>
            <a:picLocks noChangeAspect="1"/>
          </p:cNvPicPr>
          <p:nvPr/>
        </p:nvPicPr>
        <p:blipFill>
          <a:blip r:embed="rId4"/>
          <a:stretch>
            <a:fillRect/>
          </a:stretch>
        </p:blipFill>
        <p:spPr>
          <a:xfrm>
            <a:off x="573024" y="1937529"/>
            <a:ext cx="2802690" cy="2964383"/>
          </a:xfrm>
          <a:prstGeom prst="rect">
            <a:avLst/>
          </a:prstGeom>
        </p:spPr>
      </p:pic>
      <p:sp>
        <p:nvSpPr>
          <p:cNvPr id="5" name="Rectangle 4">
            <a:extLst>
              <a:ext uri="{FF2B5EF4-FFF2-40B4-BE49-F238E27FC236}">
                <a16:creationId xmlns:a16="http://schemas.microsoft.com/office/drawing/2014/main" id="{215C7A78-9A62-44B5-9ED2-C8657D562AF5}"/>
              </a:ext>
            </a:extLst>
          </p:cNvPr>
          <p:cNvSpPr/>
          <p:nvPr/>
        </p:nvSpPr>
        <p:spPr>
          <a:xfrm>
            <a:off x="573024" y="1420559"/>
            <a:ext cx="4948984" cy="369332"/>
          </a:xfrm>
          <a:prstGeom prst="rect">
            <a:avLst/>
          </a:prstGeom>
        </p:spPr>
        <p:txBody>
          <a:bodyPr wrap="none">
            <a:spAutoFit/>
          </a:bodyPr>
          <a:lstStyle/>
          <a:p>
            <a:r>
              <a:rPr lang="en-US" b="1" dirty="0">
                <a:cs typeface="Calibri" panose="020F0502020204030204" pitchFamily="34" charset="0"/>
              </a:rPr>
              <a:t>An easy toy example using our set of 6 sequences </a:t>
            </a:r>
          </a:p>
        </p:txBody>
      </p:sp>
    </p:spTree>
    <p:extLst>
      <p:ext uri="{BB962C8B-B14F-4D97-AF65-F5344CB8AC3E}">
        <p14:creationId xmlns:p14="http://schemas.microsoft.com/office/powerpoint/2010/main" val="29738799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FF289A-A547-5168-A0B6-016FEA8C2F7D}"/>
              </a:ext>
            </a:extLst>
          </p:cNvPr>
          <p:cNvSpPr/>
          <p:nvPr/>
        </p:nvSpPr>
        <p:spPr>
          <a:xfrm>
            <a:off x="0" y="6339662"/>
            <a:ext cx="9144000" cy="510364"/>
          </a:xfrm>
          <a:prstGeom prst="rect">
            <a:avLst/>
          </a:prstGeom>
          <a:solidFill>
            <a:srgbClr val="BA0C2F"/>
          </a:solidFill>
          <a:ln>
            <a:solidFill>
              <a:srgbClr val="BA0C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BA0C2F"/>
              </a:solidFill>
            </a:endParaRPr>
          </a:p>
        </p:txBody>
      </p:sp>
      <p:sp>
        <p:nvSpPr>
          <p:cNvPr id="22" name="Rectangle 21">
            <a:extLst>
              <a:ext uri="{FF2B5EF4-FFF2-40B4-BE49-F238E27FC236}">
                <a16:creationId xmlns:a16="http://schemas.microsoft.com/office/drawing/2014/main" id="{6E6AF16D-47F9-4748-A10B-D0EF6D460287}"/>
              </a:ext>
            </a:extLst>
          </p:cNvPr>
          <p:cNvSpPr/>
          <p:nvPr/>
        </p:nvSpPr>
        <p:spPr>
          <a:xfrm>
            <a:off x="1361807" y="3549392"/>
            <a:ext cx="6420395" cy="4037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Footer Placeholder 1">
            <a:extLst>
              <a:ext uri="{FF2B5EF4-FFF2-40B4-BE49-F238E27FC236}">
                <a16:creationId xmlns:a16="http://schemas.microsoft.com/office/drawing/2014/main" id="{1631928D-2D8E-40FF-967F-D6E745911A36}"/>
              </a:ext>
            </a:extLst>
          </p:cNvPr>
          <p:cNvSpPr>
            <a:spLocks noGrp="1"/>
          </p:cNvSpPr>
          <p:nvPr>
            <p:ph type="ftr" sz="quarter" idx="11"/>
          </p:nvPr>
        </p:nvSpPr>
        <p:spPr>
          <a:xfrm>
            <a:off x="3024188" y="6428544"/>
            <a:ext cx="3529012" cy="273844"/>
          </a:xfrm>
        </p:spPr>
        <p:txBody>
          <a:bodyPr/>
          <a:lstStyle/>
          <a:p>
            <a:pPr defTabSz="342884">
              <a:buClr>
                <a:srgbClr val="0046AD"/>
              </a:buClr>
              <a:defRPr/>
            </a:pPr>
            <a:r>
              <a:rPr lang="en-US" dirty="0">
                <a:solidFill>
                  <a:schemeClr val="bg1"/>
                </a:solidFill>
                <a:latin typeface="Calibri" panose="020F0502020204030204" pitchFamily="34" charset="0"/>
                <a:cs typeface="Calibri" panose="020F0502020204030204" pitchFamily="34" charset="0"/>
              </a:rPr>
              <a:t>Summer Incubator Workshops  2022, Badolato Luca</a:t>
            </a:r>
          </a:p>
        </p:txBody>
      </p:sp>
      <p:sp>
        <p:nvSpPr>
          <p:cNvPr id="10" name="Title 1">
            <a:extLst>
              <a:ext uri="{FF2B5EF4-FFF2-40B4-BE49-F238E27FC236}">
                <a16:creationId xmlns:a16="http://schemas.microsoft.com/office/drawing/2014/main" id="{D67FBEF7-4B01-42DA-81F5-24CA3B53CCB0}"/>
              </a:ext>
            </a:extLst>
          </p:cNvPr>
          <p:cNvSpPr>
            <a:spLocks noGrp="1"/>
          </p:cNvSpPr>
          <p:nvPr>
            <p:ph type="title"/>
          </p:nvPr>
        </p:nvSpPr>
        <p:spPr>
          <a:xfrm>
            <a:off x="533399" y="826704"/>
            <a:ext cx="8353426" cy="629141"/>
          </a:xfrm>
        </p:spPr>
        <p:txBody>
          <a:bodyPr>
            <a:noAutofit/>
          </a:bodyPr>
          <a:lstStyle/>
          <a:p>
            <a:r>
              <a:rPr lang="en-US" sz="3600" dirty="0">
                <a:solidFill>
                  <a:srgbClr val="C00000"/>
                </a:solidFill>
                <a:latin typeface="Calibri" panose="020F0502020204030204" pitchFamily="34" charset="0"/>
                <a:cs typeface="Calibri" panose="020F0502020204030204" pitchFamily="34" charset="0"/>
              </a:rPr>
              <a:t>Lab Session 2. </a:t>
            </a:r>
            <a:br>
              <a:rPr lang="en-US" sz="3600" dirty="0">
                <a:solidFill>
                  <a:srgbClr val="C00000"/>
                </a:solidFill>
                <a:latin typeface="Calibri" panose="020F0502020204030204" pitchFamily="34" charset="0"/>
                <a:cs typeface="Calibri" panose="020F0502020204030204" pitchFamily="34" charset="0"/>
              </a:rPr>
            </a:br>
            <a:r>
              <a:rPr lang="en-US" sz="3600" dirty="0">
                <a:solidFill>
                  <a:srgbClr val="C00000"/>
                </a:solidFill>
                <a:latin typeface="Calibri" panose="020F0502020204030204" pitchFamily="34" charset="0"/>
                <a:cs typeface="Calibri" panose="020F0502020204030204" pitchFamily="34" charset="0"/>
              </a:rPr>
              <a:t>Stratified pathways to Italy’s “Latest-Late” Transition to Adulthood</a:t>
            </a:r>
          </a:p>
        </p:txBody>
      </p:sp>
      <p:pic>
        <p:nvPicPr>
          <p:cNvPr id="3" name="Picture 2">
            <a:extLst>
              <a:ext uri="{FF2B5EF4-FFF2-40B4-BE49-F238E27FC236}">
                <a16:creationId xmlns:a16="http://schemas.microsoft.com/office/drawing/2014/main" id="{5AC467AE-C53A-065A-F6CA-A0BD2BFF3D2F}"/>
              </a:ext>
            </a:extLst>
          </p:cNvPr>
          <p:cNvPicPr>
            <a:picLocks noChangeAspect="1"/>
          </p:cNvPicPr>
          <p:nvPr/>
        </p:nvPicPr>
        <p:blipFill>
          <a:blip r:embed="rId3"/>
          <a:stretch>
            <a:fillRect/>
          </a:stretch>
        </p:blipFill>
        <p:spPr>
          <a:xfrm>
            <a:off x="270429" y="6326756"/>
            <a:ext cx="2690451" cy="531244"/>
          </a:xfrm>
          <a:prstGeom prst="rect">
            <a:avLst/>
          </a:prstGeom>
        </p:spPr>
      </p:pic>
      <p:sp>
        <p:nvSpPr>
          <p:cNvPr id="11" name="Footer Placeholder 1">
            <a:extLst>
              <a:ext uri="{FF2B5EF4-FFF2-40B4-BE49-F238E27FC236}">
                <a16:creationId xmlns:a16="http://schemas.microsoft.com/office/drawing/2014/main" id="{317CAE7D-6866-7F90-99A9-A5A28DD00838}"/>
              </a:ext>
            </a:extLst>
          </p:cNvPr>
          <p:cNvSpPr txBox="1">
            <a:spLocks/>
          </p:cNvSpPr>
          <p:nvPr/>
        </p:nvSpPr>
        <p:spPr>
          <a:xfrm>
            <a:off x="8447520" y="6446633"/>
            <a:ext cx="373035" cy="273844"/>
          </a:xfrm>
          <a:prstGeom prst="rect">
            <a:avLst/>
          </a:prstGeom>
        </p:spPr>
        <p:txBody>
          <a:bodyPr vert="horz" lIns="68580" tIns="34290" rIns="68580" bIns="34290" rtlCol="0" anchor="ct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884">
              <a:buClr>
                <a:srgbClr val="0046AD"/>
              </a:buClr>
              <a:defRPr/>
            </a:pPr>
            <a:r>
              <a:rPr lang="en-US" sz="900" dirty="0">
                <a:solidFill>
                  <a:schemeClr val="bg1"/>
                </a:solidFill>
                <a:latin typeface="Calibri" panose="020F0502020204030204" pitchFamily="34" charset="0"/>
                <a:cs typeface="Calibri" panose="020F0502020204030204" pitchFamily="34" charset="0"/>
              </a:rPr>
              <a:t>39</a:t>
            </a:r>
            <a:endParaRPr lang="en-US" sz="788" dirty="0">
              <a:solidFill>
                <a:schemeClr val="bg1"/>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FF0341ED-FAF1-CEF3-6760-370943D34FA7}"/>
              </a:ext>
            </a:extLst>
          </p:cNvPr>
          <p:cNvSpPr txBox="1"/>
          <p:nvPr/>
        </p:nvSpPr>
        <p:spPr>
          <a:xfrm>
            <a:off x="573024" y="3438144"/>
            <a:ext cx="8119872" cy="369332"/>
          </a:xfrm>
          <a:prstGeom prst="rect">
            <a:avLst/>
          </a:prstGeom>
          <a:noFill/>
        </p:spPr>
        <p:txBody>
          <a:bodyPr wrap="square" rtlCol="0">
            <a:spAutoFit/>
          </a:bodyPr>
          <a:lstStyle/>
          <a:p>
            <a:r>
              <a:rPr lang="en-US" dirty="0"/>
              <a:t> </a:t>
            </a:r>
          </a:p>
        </p:txBody>
      </p:sp>
      <p:sp>
        <p:nvSpPr>
          <p:cNvPr id="12" name="Text Placeholder 4">
            <a:extLst>
              <a:ext uri="{FF2B5EF4-FFF2-40B4-BE49-F238E27FC236}">
                <a16:creationId xmlns:a16="http://schemas.microsoft.com/office/drawing/2014/main" id="{BC14C131-3850-43F9-803F-F1BF985EFC66}"/>
              </a:ext>
            </a:extLst>
          </p:cNvPr>
          <p:cNvSpPr txBox="1">
            <a:spLocks/>
          </p:cNvSpPr>
          <p:nvPr/>
        </p:nvSpPr>
        <p:spPr>
          <a:xfrm>
            <a:off x="602107" y="2399251"/>
            <a:ext cx="8119871" cy="342396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800" dirty="0">
                <a:cs typeface="Calibri" panose="020F0502020204030204" pitchFamily="34" charset="0"/>
              </a:rPr>
              <a:t>During the last decades, society as a whole has undergone substantial social, economic, and demographic changes. </a:t>
            </a:r>
          </a:p>
          <a:p>
            <a:pPr marL="0" indent="0" algn="just">
              <a:buNone/>
            </a:pPr>
            <a:r>
              <a:rPr lang="en-US" sz="1800" dirty="0">
                <a:cs typeface="Calibri" panose="020F0502020204030204" pitchFamily="34" charset="0"/>
              </a:rPr>
              <a:t>The transition to adulthood progressively moved from an </a:t>
            </a:r>
            <a:r>
              <a:rPr lang="en-US" sz="1800" b="1" dirty="0">
                <a:cs typeface="Calibri" panose="020F0502020204030204" pitchFamily="34" charset="0"/>
              </a:rPr>
              <a:t>early</a:t>
            </a:r>
            <a:r>
              <a:rPr lang="en-US" sz="1800" dirty="0">
                <a:cs typeface="Calibri" panose="020F0502020204030204" pitchFamily="34" charset="0"/>
              </a:rPr>
              <a:t>, </a:t>
            </a:r>
            <a:r>
              <a:rPr lang="en-US" sz="1800" b="1" dirty="0">
                <a:cs typeface="Calibri" panose="020F0502020204030204" pitchFamily="34" charset="0"/>
              </a:rPr>
              <a:t>contracted</a:t>
            </a:r>
            <a:r>
              <a:rPr lang="en-US" sz="1800" dirty="0">
                <a:cs typeface="Calibri" panose="020F0502020204030204" pitchFamily="34" charset="0"/>
              </a:rPr>
              <a:t>, and </a:t>
            </a:r>
            <a:r>
              <a:rPr lang="en-US" sz="1800" b="1" dirty="0">
                <a:cs typeface="Calibri" panose="020F0502020204030204" pitchFamily="34" charset="0"/>
              </a:rPr>
              <a:t>simple</a:t>
            </a:r>
            <a:r>
              <a:rPr lang="en-US" sz="1800" dirty="0">
                <a:cs typeface="Calibri" panose="020F0502020204030204" pitchFamily="34" charset="0"/>
              </a:rPr>
              <a:t> pattern - dominant in the 1950s and 1960s - to a </a:t>
            </a:r>
            <a:r>
              <a:rPr lang="en-US" sz="1800" b="1" dirty="0">
                <a:cs typeface="Calibri" panose="020F0502020204030204" pitchFamily="34" charset="0"/>
              </a:rPr>
              <a:t>late</a:t>
            </a:r>
            <a:r>
              <a:rPr lang="en-US" sz="1800" dirty="0">
                <a:cs typeface="Calibri" panose="020F0502020204030204" pitchFamily="34" charset="0"/>
              </a:rPr>
              <a:t>, </a:t>
            </a:r>
            <a:r>
              <a:rPr lang="en-US" sz="1800" b="1" dirty="0">
                <a:cs typeface="Calibri" panose="020F0502020204030204" pitchFamily="34" charset="0"/>
              </a:rPr>
              <a:t>protracted</a:t>
            </a:r>
            <a:r>
              <a:rPr lang="en-US" sz="1800" dirty="0">
                <a:cs typeface="Calibri" panose="020F0502020204030204" pitchFamily="34" charset="0"/>
              </a:rPr>
              <a:t>, and </a:t>
            </a:r>
            <a:r>
              <a:rPr lang="en-US" sz="1800" b="1" dirty="0">
                <a:cs typeface="Calibri" panose="020F0502020204030204" pitchFamily="34" charset="0"/>
              </a:rPr>
              <a:t>complex</a:t>
            </a:r>
            <a:r>
              <a:rPr lang="en-US" sz="1800" dirty="0">
                <a:cs typeface="Calibri" panose="020F0502020204030204" pitchFamily="34" charset="0"/>
              </a:rPr>
              <a:t> pattern - dominant in contemporary developed countries.</a:t>
            </a:r>
            <a:endParaRPr lang="en-US" sz="1800" dirty="0"/>
          </a:p>
          <a:p>
            <a:pPr marL="0" indent="0" algn="just">
              <a:buNone/>
            </a:pPr>
            <a:r>
              <a:rPr lang="en-US" sz="1800" dirty="0">
                <a:cs typeface="Calibri" panose="020F0502020204030204" pitchFamily="34" charset="0"/>
              </a:rPr>
              <a:t>Modernization -&gt; </a:t>
            </a:r>
            <a:r>
              <a:rPr lang="en-US" sz="1800" b="1" dirty="0">
                <a:cs typeface="Calibri" panose="020F0502020204030204" pitchFamily="34" charset="0"/>
              </a:rPr>
              <a:t>Individualization</a:t>
            </a:r>
            <a:r>
              <a:rPr lang="en-US" sz="1800" dirty="0">
                <a:cs typeface="Calibri" panose="020F0502020204030204" pitchFamily="34" charset="0"/>
              </a:rPr>
              <a:t> and </a:t>
            </a:r>
            <a:r>
              <a:rPr lang="en-US" sz="1800" b="1" dirty="0">
                <a:cs typeface="Calibri" panose="020F0502020204030204" pitchFamily="34" charset="0"/>
              </a:rPr>
              <a:t>de-standardization</a:t>
            </a:r>
            <a:r>
              <a:rPr lang="en-US" sz="1800" dirty="0">
                <a:cs typeface="Calibri" panose="020F0502020204030204" pitchFamily="34" charset="0"/>
              </a:rPr>
              <a:t> of life course trajectories.</a:t>
            </a:r>
          </a:p>
          <a:p>
            <a:pPr algn="just">
              <a:buFont typeface="Wingdings" pitchFamily="2" charset="2"/>
              <a:buChar char="Ø"/>
            </a:pPr>
            <a:r>
              <a:rPr lang="en-US" sz="1800" dirty="0">
                <a:cs typeface="Calibri" panose="020F0502020204030204" pitchFamily="34" charset="0"/>
              </a:rPr>
              <a:t> The </a:t>
            </a:r>
            <a:r>
              <a:rPr lang="en-US" sz="1800" b="1" dirty="0">
                <a:cs typeface="Calibri" panose="020F0502020204030204" pitchFamily="34" charset="0"/>
              </a:rPr>
              <a:t>Second Demographic Transition</a:t>
            </a:r>
            <a:r>
              <a:rPr lang="en-US" sz="1800" dirty="0">
                <a:cs typeface="Calibri" panose="020F0502020204030204" pitchFamily="34" charset="0"/>
              </a:rPr>
              <a:t>, a global and “individual choice” paradigm</a:t>
            </a:r>
          </a:p>
          <a:p>
            <a:pPr algn="just">
              <a:buFont typeface="Wingdings" pitchFamily="2" charset="2"/>
              <a:buChar char="Ø"/>
            </a:pPr>
            <a:r>
              <a:rPr lang="en-US" sz="1800" dirty="0">
                <a:cs typeface="Calibri" panose="020F0502020204030204" pitchFamily="34" charset="0"/>
              </a:rPr>
              <a:t> Growing perspectives: centrality of </a:t>
            </a:r>
            <a:r>
              <a:rPr lang="en-US" sz="1800" b="1" dirty="0">
                <a:cs typeface="Calibri" panose="020F0502020204030204" pitchFamily="34" charset="0"/>
              </a:rPr>
              <a:t>social stratification</a:t>
            </a:r>
            <a:r>
              <a:rPr lang="en-US" sz="1800" dirty="0">
                <a:cs typeface="Calibri" panose="020F0502020204030204" pitchFamily="34" charset="0"/>
              </a:rPr>
              <a:t>, the </a:t>
            </a:r>
            <a:r>
              <a:rPr lang="en-US" sz="1800" b="1" dirty="0">
                <a:cs typeface="Calibri" panose="020F0502020204030204" pitchFamily="34" charset="0"/>
              </a:rPr>
              <a:t>gender revolution</a:t>
            </a:r>
            <a:r>
              <a:rPr lang="en-US" sz="1800" dirty="0">
                <a:cs typeface="Calibri" panose="020F0502020204030204" pitchFamily="34" charset="0"/>
              </a:rPr>
              <a:t>, and </a:t>
            </a:r>
            <a:r>
              <a:rPr lang="en-US" sz="1800" b="1" dirty="0">
                <a:cs typeface="Calibri" panose="020F0502020204030204" pitchFamily="34" charset="0"/>
              </a:rPr>
              <a:t>context</a:t>
            </a:r>
            <a:r>
              <a:rPr lang="en-US" sz="1800" dirty="0">
                <a:cs typeface="Calibri" panose="020F0502020204030204" pitchFamily="34" charset="0"/>
              </a:rPr>
              <a:t>ual opportunities and constraints.  </a:t>
            </a:r>
          </a:p>
          <a:p>
            <a:pPr marL="0" indent="0">
              <a:buNone/>
            </a:pP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04424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FF289A-A547-5168-A0B6-016FEA8C2F7D}"/>
              </a:ext>
            </a:extLst>
          </p:cNvPr>
          <p:cNvSpPr/>
          <p:nvPr/>
        </p:nvSpPr>
        <p:spPr>
          <a:xfrm>
            <a:off x="0" y="6339662"/>
            <a:ext cx="9144000" cy="510364"/>
          </a:xfrm>
          <a:prstGeom prst="rect">
            <a:avLst/>
          </a:prstGeom>
          <a:solidFill>
            <a:srgbClr val="BA0C2F"/>
          </a:solidFill>
          <a:ln>
            <a:solidFill>
              <a:srgbClr val="BA0C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BA0C2F"/>
              </a:solidFill>
            </a:endParaRPr>
          </a:p>
        </p:txBody>
      </p:sp>
      <p:sp>
        <p:nvSpPr>
          <p:cNvPr id="22" name="Rectangle 21">
            <a:extLst>
              <a:ext uri="{FF2B5EF4-FFF2-40B4-BE49-F238E27FC236}">
                <a16:creationId xmlns:a16="http://schemas.microsoft.com/office/drawing/2014/main" id="{6E6AF16D-47F9-4748-A10B-D0EF6D460287}"/>
              </a:ext>
            </a:extLst>
          </p:cNvPr>
          <p:cNvSpPr/>
          <p:nvPr/>
        </p:nvSpPr>
        <p:spPr>
          <a:xfrm>
            <a:off x="1361807" y="3549392"/>
            <a:ext cx="6420395" cy="4037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Footer Placeholder 1">
            <a:extLst>
              <a:ext uri="{FF2B5EF4-FFF2-40B4-BE49-F238E27FC236}">
                <a16:creationId xmlns:a16="http://schemas.microsoft.com/office/drawing/2014/main" id="{1631928D-2D8E-40FF-967F-D6E745911A36}"/>
              </a:ext>
            </a:extLst>
          </p:cNvPr>
          <p:cNvSpPr>
            <a:spLocks noGrp="1"/>
          </p:cNvSpPr>
          <p:nvPr>
            <p:ph type="ftr" sz="quarter" idx="11"/>
          </p:nvPr>
        </p:nvSpPr>
        <p:spPr>
          <a:xfrm>
            <a:off x="3024188" y="6428544"/>
            <a:ext cx="3529012" cy="273844"/>
          </a:xfrm>
        </p:spPr>
        <p:txBody>
          <a:bodyPr/>
          <a:lstStyle/>
          <a:p>
            <a:pPr defTabSz="342884">
              <a:buClr>
                <a:srgbClr val="0046AD"/>
              </a:buClr>
              <a:defRPr/>
            </a:pPr>
            <a:r>
              <a:rPr lang="en-US" dirty="0">
                <a:solidFill>
                  <a:schemeClr val="bg1"/>
                </a:solidFill>
                <a:latin typeface="Calibri" panose="020F0502020204030204" pitchFamily="34" charset="0"/>
                <a:cs typeface="Calibri" panose="020F0502020204030204" pitchFamily="34" charset="0"/>
              </a:rPr>
              <a:t>Summer Incubator Workshops  2022, Badolato Luca</a:t>
            </a:r>
          </a:p>
        </p:txBody>
      </p:sp>
      <p:sp>
        <p:nvSpPr>
          <p:cNvPr id="10" name="Title 1">
            <a:extLst>
              <a:ext uri="{FF2B5EF4-FFF2-40B4-BE49-F238E27FC236}">
                <a16:creationId xmlns:a16="http://schemas.microsoft.com/office/drawing/2014/main" id="{D67FBEF7-4B01-42DA-81F5-24CA3B53CCB0}"/>
              </a:ext>
            </a:extLst>
          </p:cNvPr>
          <p:cNvSpPr>
            <a:spLocks noGrp="1"/>
          </p:cNvSpPr>
          <p:nvPr>
            <p:ph type="title"/>
          </p:nvPr>
        </p:nvSpPr>
        <p:spPr>
          <a:xfrm>
            <a:off x="533399" y="826704"/>
            <a:ext cx="8353426" cy="629141"/>
          </a:xfrm>
        </p:spPr>
        <p:txBody>
          <a:bodyPr>
            <a:noAutofit/>
          </a:bodyPr>
          <a:lstStyle/>
          <a:p>
            <a:r>
              <a:rPr lang="en-US" sz="3600" dirty="0">
                <a:solidFill>
                  <a:srgbClr val="C00000"/>
                </a:solidFill>
                <a:latin typeface="Calibri" panose="020F0502020204030204" pitchFamily="34" charset="0"/>
                <a:cs typeface="Calibri" panose="020F0502020204030204" pitchFamily="34" charset="0"/>
              </a:rPr>
              <a:t>Sequence Analysis, where to find information</a:t>
            </a:r>
          </a:p>
        </p:txBody>
      </p:sp>
      <p:pic>
        <p:nvPicPr>
          <p:cNvPr id="3" name="Picture 2">
            <a:extLst>
              <a:ext uri="{FF2B5EF4-FFF2-40B4-BE49-F238E27FC236}">
                <a16:creationId xmlns:a16="http://schemas.microsoft.com/office/drawing/2014/main" id="{5AC467AE-C53A-065A-F6CA-A0BD2BFF3D2F}"/>
              </a:ext>
            </a:extLst>
          </p:cNvPr>
          <p:cNvPicPr>
            <a:picLocks noChangeAspect="1"/>
          </p:cNvPicPr>
          <p:nvPr/>
        </p:nvPicPr>
        <p:blipFill>
          <a:blip r:embed="rId3"/>
          <a:stretch>
            <a:fillRect/>
          </a:stretch>
        </p:blipFill>
        <p:spPr>
          <a:xfrm>
            <a:off x="270429" y="6326756"/>
            <a:ext cx="2690451" cy="531244"/>
          </a:xfrm>
          <a:prstGeom prst="rect">
            <a:avLst/>
          </a:prstGeom>
        </p:spPr>
      </p:pic>
      <p:sp>
        <p:nvSpPr>
          <p:cNvPr id="11" name="Footer Placeholder 1">
            <a:extLst>
              <a:ext uri="{FF2B5EF4-FFF2-40B4-BE49-F238E27FC236}">
                <a16:creationId xmlns:a16="http://schemas.microsoft.com/office/drawing/2014/main" id="{317CAE7D-6866-7F90-99A9-A5A28DD00838}"/>
              </a:ext>
            </a:extLst>
          </p:cNvPr>
          <p:cNvSpPr txBox="1">
            <a:spLocks/>
          </p:cNvSpPr>
          <p:nvPr/>
        </p:nvSpPr>
        <p:spPr>
          <a:xfrm>
            <a:off x="8447520" y="6446633"/>
            <a:ext cx="373035" cy="273844"/>
          </a:xfrm>
          <a:prstGeom prst="rect">
            <a:avLst/>
          </a:prstGeom>
        </p:spPr>
        <p:txBody>
          <a:bodyPr vert="horz" lIns="68580" tIns="34290" rIns="68580" bIns="34290" rtlCol="0" anchor="ct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884">
              <a:buClr>
                <a:srgbClr val="0046AD"/>
              </a:buClr>
              <a:defRPr/>
            </a:pPr>
            <a:r>
              <a:rPr lang="en-US" sz="900" dirty="0">
                <a:solidFill>
                  <a:schemeClr val="bg1"/>
                </a:solidFill>
                <a:latin typeface="Calibri" panose="020F0502020204030204" pitchFamily="34" charset="0"/>
                <a:cs typeface="Calibri" panose="020F0502020204030204" pitchFamily="34" charset="0"/>
              </a:rPr>
              <a:t>4</a:t>
            </a:r>
            <a:endParaRPr lang="en-US" sz="788" dirty="0">
              <a:solidFill>
                <a:schemeClr val="bg1"/>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1D4388D2-D033-4335-8BF7-1646625D0455}"/>
              </a:ext>
            </a:extLst>
          </p:cNvPr>
          <p:cNvPicPr>
            <a:picLocks noChangeAspect="1"/>
          </p:cNvPicPr>
          <p:nvPr/>
        </p:nvPicPr>
        <p:blipFill rotWithShape="1">
          <a:blip r:embed="rId4"/>
          <a:srcRect b="13835"/>
          <a:stretch/>
        </p:blipFill>
        <p:spPr>
          <a:xfrm>
            <a:off x="932295" y="1865636"/>
            <a:ext cx="7715250" cy="3927636"/>
          </a:xfrm>
          <a:prstGeom prst="rect">
            <a:avLst/>
          </a:prstGeom>
        </p:spPr>
      </p:pic>
    </p:spTree>
    <p:extLst>
      <p:ext uri="{BB962C8B-B14F-4D97-AF65-F5344CB8AC3E}">
        <p14:creationId xmlns:p14="http://schemas.microsoft.com/office/powerpoint/2010/main" val="31541392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FF289A-A547-5168-A0B6-016FEA8C2F7D}"/>
              </a:ext>
            </a:extLst>
          </p:cNvPr>
          <p:cNvSpPr/>
          <p:nvPr/>
        </p:nvSpPr>
        <p:spPr>
          <a:xfrm>
            <a:off x="0" y="6339662"/>
            <a:ext cx="9144000" cy="510364"/>
          </a:xfrm>
          <a:prstGeom prst="rect">
            <a:avLst/>
          </a:prstGeom>
          <a:solidFill>
            <a:srgbClr val="BA0C2F"/>
          </a:solidFill>
          <a:ln>
            <a:solidFill>
              <a:srgbClr val="BA0C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BA0C2F"/>
              </a:solidFill>
            </a:endParaRPr>
          </a:p>
        </p:txBody>
      </p:sp>
      <p:sp>
        <p:nvSpPr>
          <p:cNvPr id="22" name="Rectangle 21">
            <a:extLst>
              <a:ext uri="{FF2B5EF4-FFF2-40B4-BE49-F238E27FC236}">
                <a16:creationId xmlns:a16="http://schemas.microsoft.com/office/drawing/2014/main" id="{6E6AF16D-47F9-4748-A10B-D0EF6D460287}"/>
              </a:ext>
            </a:extLst>
          </p:cNvPr>
          <p:cNvSpPr/>
          <p:nvPr/>
        </p:nvSpPr>
        <p:spPr>
          <a:xfrm>
            <a:off x="1361807" y="3549392"/>
            <a:ext cx="6420395" cy="4037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Footer Placeholder 1">
            <a:extLst>
              <a:ext uri="{FF2B5EF4-FFF2-40B4-BE49-F238E27FC236}">
                <a16:creationId xmlns:a16="http://schemas.microsoft.com/office/drawing/2014/main" id="{1631928D-2D8E-40FF-967F-D6E745911A36}"/>
              </a:ext>
            </a:extLst>
          </p:cNvPr>
          <p:cNvSpPr>
            <a:spLocks noGrp="1"/>
          </p:cNvSpPr>
          <p:nvPr>
            <p:ph type="ftr" sz="quarter" idx="11"/>
          </p:nvPr>
        </p:nvSpPr>
        <p:spPr>
          <a:xfrm>
            <a:off x="3024188" y="6428544"/>
            <a:ext cx="3529012" cy="273844"/>
          </a:xfrm>
        </p:spPr>
        <p:txBody>
          <a:bodyPr/>
          <a:lstStyle/>
          <a:p>
            <a:pPr defTabSz="342884">
              <a:buClr>
                <a:srgbClr val="0046AD"/>
              </a:buClr>
              <a:defRPr/>
            </a:pPr>
            <a:r>
              <a:rPr lang="en-US" dirty="0">
                <a:solidFill>
                  <a:schemeClr val="bg1"/>
                </a:solidFill>
                <a:latin typeface="Calibri" panose="020F0502020204030204" pitchFamily="34" charset="0"/>
                <a:cs typeface="Calibri" panose="020F0502020204030204" pitchFamily="34" charset="0"/>
              </a:rPr>
              <a:t>Summer Incubator Workshops  2022, Badolato Luca</a:t>
            </a:r>
          </a:p>
        </p:txBody>
      </p:sp>
      <p:sp>
        <p:nvSpPr>
          <p:cNvPr id="10" name="Title 1">
            <a:extLst>
              <a:ext uri="{FF2B5EF4-FFF2-40B4-BE49-F238E27FC236}">
                <a16:creationId xmlns:a16="http://schemas.microsoft.com/office/drawing/2014/main" id="{D67FBEF7-4B01-42DA-81F5-24CA3B53CCB0}"/>
              </a:ext>
            </a:extLst>
          </p:cNvPr>
          <p:cNvSpPr>
            <a:spLocks noGrp="1"/>
          </p:cNvSpPr>
          <p:nvPr>
            <p:ph type="title"/>
          </p:nvPr>
        </p:nvSpPr>
        <p:spPr>
          <a:xfrm>
            <a:off x="533399" y="826704"/>
            <a:ext cx="8353426" cy="629141"/>
          </a:xfrm>
        </p:spPr>
        <p:txBody>
          <a:bodyPr>
            <a:noAutofit/>
          </a:bodyPr>
          <a:lstStyle/>
          <a:p>
            <a:r>
              <a:rPr lang="en-US" sz="3400" dirty="0">
                <a:solidFill>
                  <a:srgbClr val="C00000"/>
                </a:solidFill>
                <a:latin typeface="Calibri" panose="020F0502020204030204" pitchFamily="34" charset="0"/>
                <a:cs typeface="Calibri" panose="020F0502020204030204" pitchFamily="34" charset="0"/>
              </a:rPr>
              <a:t>The context: Italy in a comparative perspective</a:t>
            </a:r>
          </a:p>
        </p:txBody>
      </p:sp>
      <p:pic>
        <p:nvPicPr>
          <p:cNvPr id="3" name="Picture 2">
            <a:extLst>
              <a:ext uri="{FF2B5EF4-FFF2-40B4-BE49-F238E27FC236}">
                <a16:creationId xmlns:a16="http://schemas.microsoft.com/office/drawing/2014/main" id="{5AC467AE-C53A-065A-F6CA-A0BD2BFF3D2F}"/>
              </a:ext>
            </a:extLst>
          </p:cNvPr>
          <p:cNvPicPr>
            <a:picLocks noChangeAspect="1"/>
          </p:cNvPicPr>
          <p:nvPr/>
        </p:nvPicPr>
        <p:blipFill>
          <a:blip r:embed="rId3"/>
          <a:stretch>
            <a:fillRect/>
          </a:stretch>
        </p:blipFill>
        <p:spPr>
          <a:xfrm>
            <a:off x="270429" y="6326756"/>
            <a:ext cx="2690451" cy="531244"/>
          </a:xfrm>
          <a:prstGeom prst="rect">
            <a:avLst/>
          </a:prstGeom>
        </p:spPr>
      </p:pic>
      <p:sp>
        <p:nvSpPr>
          <p:cNvPr id="11" name="Footer Placeholder 1">
            <a:extLst>
              <a:ext uri="{FF2B5EF4-FFF2-40B4-BE49-F238E27FC236}">
                <a16:creationId xmlns:a16="http://schemas.microsoft.com/office/drawing/2014/main" id="{317CAE7D-6866-7F90-99A9-A5A28DD00838}"/>
              </a:ext>
            </a:extLst>
          </p:cNvPr>
          <p:cNvSpPr txBox="1">
            <a:spLocks/>
          </p:cNvSpPr>
          <p:nvPr/>
        </p:nvSpPr>
        <p:spPr>
          <a:xfrm>
            <a:off x="8447520" y="6446633"/>
            <a:ext cx="373035" cy="273844"/>
          </a:xfrm>
          <a:prstGeom prst="rect">
            <a:avLst/>
          </a:prstGeom>
        </p:spPr>
        <p:txBody>
          <a:bodyPr vert="horz" lIns="68580" tIns="34290" rIns="68580" bIns="34290" rtlCol="0" anchor="ct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884">
              <a:buClr>
                <a:srgbClr val="0046AD"/>
              </a:buClr>
              <a:defRPr/>
            </a:pPr>
            <a:r>
              <a:rPr lang="en-US" sz="900" dirty="0">
                <a:solidFill>
                  <a:schemeClr val="bg1"/>
                </a:solidFill>
                <a:latin typeface="Calibri" panose="020F0502020204030204" pitchFamily="34" charset="0"/>
                <a:cs typeface="Calibri" panose="020F0502020204030204" pitchFamily="34" charset="0"/>
              </a:rPr>
              <a:t>40</a:t>
            </a:r>
            <a:endParaRPr lang="en-US" sz="788" dirty="0">
              <a:solidFill>
                <a:schemeClr val="bg1"/>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FF0341ED-FAF1-CEF3-6760-370943D34FA7}"/>
              </a:ext>
            </a:extLst>
          </p:cNvPr>
          <p:cNvSpPr txBox="1"/>
          <p:nvPr/>
        </p:nvSpPr>
        <p:spPr>
          <a:xfrm>
            <a:off x="573024" y="3438144"/>
            <a:ext cx="8119872" cy="369332"/>
          </a:xfrm>
          <a:prstGeom prst="rect">
            <a:avLst/>
          </a:prstGeom>
          <a:noFill/>
        </p:spPr>
        <p:txBody>
          <a:bodyPr wrap="square" rtlCol="0">
            <a:spAutoFit/>
          </a:bodyPr>
          <a:lstStyle/>
          <a:p>
            <a:r>
              <a:rPr lang="en-US" dirty="0"/>
              <a:t> </a:t>
            </a:r>
          </a:p>
        </p:txBody>
      </p:sp>
      <p:graphicFrame>
        <p:nvGraphicFramePr>
          <p:cNvPr id="13" name="Table 5">
            <a:extLst>
              <a:ext uri="{FF2B5EF4-FFF2-40B4-BE49-F238E27FC236}">
                <a16:creationId xmlns:a16="http://schemas.microsoft.com/office/drawing/2014/main" id="{35E868D2-6DF6-4B69-9C46-107B8E1C2CD2}"/>
              </a:ext>
            </a:extLst>
          </p:cNvPr>
          <p:cNvGraphicFramePr>
            <a:graphicFrameLocks noGrp="1"/>
          </p:cNvGraphicFramePr>
          <p:nvPr>
            <p:extLst>
              <p:ext uri="{D42A27DB-BD31-4B8C-83A1-F6EECF244321}">
                <p14:modId xmlns:p14="http://schemas.microsoft.com/office/powerpoint/2010/main" val="2651095164"/>
              </p:ext>
            </p:extLst>
          </p:nvPr>
        </p:nvGraphicFramePr>
        <p:xfrm>
          <a:off x="168665" y="1458943"/>
          <a:ext cx="6489540" cy="3749040"/>
        </p:xfrm>
        <a:graphic>
          <a:graphicData uri="http://schemas.openxmlformats.org/drawingml/2006/table">
            <a:tbl>
              <a:tblPr firstRow="1" bandRow="1">
                <a:tableStyleId>{2D5ABB26-0587-4C30-8999-92F81FD0307C}</a:tableStyleId>
              </a:tblPr>
              <a:tblGrid>
                <a:gridCol w="951594">
                  <a:extLst>
                    <a:ext uri="{9D8B030D-6E8A-4147-A177-3AD203B41FA5}">
                      <a16:colId xmlns:a16="http://schemas.microsoft.com/office/drawing/2014/main" val="3183846145"/>
                    </a:ext>
                  </a:extLst>
                </a:gridCol>
                <a:gridCol w="107619">
                  <a:extLst>
                    <a:ext uri="{9D8B030D-6E8A-4147-A177-3AD203B41FA5}">
                      <a16:colId xmlns:a16="http://schemas.microsoft.com/office/drawing/2014/main" val="2041802274"/>
                    </a:ext>
                  </a:extLst>
                </a:gridCol>
                <a:gridCol w="843976">
                  <a:extLst>
                    <a:ext uri="{9D8B030D-6E8A-4147-A177-3AD203B41FA5}">
                      <a16:colId xmlns:a16="http://schemas.microsoft.com/office/drawing/2014/main" val="4250632755"/>
                    </a:ext>
                  </a:extLst>
                </a:gridCol>
                <a:gridCol w="872067">
                  <a:extLst>
                    <a:ext uri="{9D8B030D-6E8A-4147-A177-3AD203B41FA5}">
                      <a16:colId xmlns:a16="http://schemas.microsoft.com/office/drawing/2014/main" val="671598318"/>
                    </a:ext>
                  </a:extLst>
                </a:gridCol>
                <a:gridCol w="834499">
                  <a:extLst>
                    <a:ext uri="{9D8B030D-6E8A-4147-A177-3AD203B41FA5}">
                      <a16:colId xmlns:a16="http://schemas.microsoft.com/office/drawing/2014/main" val="806861570"/>
                    </a:ext>
                  </a:extLst>
                </a:gridCol>
                <a:gridCol w="846908">
                  <a:extLst>
                    <a:ext uri="{9D8B030D-6E8A-4147-A177-3AD203B41FA5}">
                      <a16:colId xmlns:a16="http://schemas.microsoft.com/office/drawing/2014/main" val="1735098431"/>
                    </a:ext>
                  </a:extLst>
                </a:gridCol>
                <a:gridCol w="72408">
                  <a:extLst>
                    <a:ext uri="{9D8B030D-6E8A-4147-A177-3AD203B41FA5}">
                      <a16:colId xmlns:a16="http://schemas.microsoft.com/office/drawing/2014/main" val="3270213499"/>
                    </a:ext>
                  </a:extLst>
                </a:gridCol>
                <a:gridCol w="72408">
                  <a:extLst>
                    <a:ext uri="{9D8B030D-6E8A-4147-A177-3AD203B41FA5}">
                      <a16:colId xmlns:a16="http://schemas.microsoft.com/office/drawing/2014/main" val="1756871124"/>
                    </a:ext>
                  </a:extLst>
                </a:gridCol>
                <a:gridCol w="72408">
                  <a:extLst>
                    <a:ext uri="{9D8B030D-6E8A-4147-A177-3AD203B41FA5}">
                      <a16:colId xmlns:a16="http://schemas.microsoft.com/office/drawing/2014/main" val="3841959370"/>
                    </a:ext>
                  </a:extLst>
                </a:gridCol>
                <a:gridCol w="72408">
                  <a:extLst>
                    <a:ext uri="{9D8B030D-6E8A-4147-A177-3AD203B41FA5}">
                      <a16:colId xmlns:a16="http://schemas.microsoft.com/office/drawing/2014/main" val="2768769162"/>
                    </a:ext>
                  </a:extLst>
                </a:gridCol>
                <a:gridCol w="868115">
                  <a:extLst>
                    <a:ext uri="{9D8B030D-6E8A-4147-A177-3AD203B41FA5}">
                      <a16:colId xmlns:a16="http://schemas.microsoft.com/office/drawing/2014/main" val="3074987761"/>
                    </a:ext>
                  </a:extLst>
                </a:gridCol>
                <a:gridCol w="875130">
                  <a:extLst>
                    <a:ext uri="{9D8B030D-6E8A-4147-A177-3AD203B41FA5}">
                      <a16:colId xmlns:a16="http://schemas.microsoft.com/office/drawing/2014/main" val="2195639380"/>
                    </a:ext>
                  </a:extLst>
                </a:gridCol>
              </a:tblGrid>
              <a:tr h="436817">
                <a:tc gridSpan="2">
                  <a:txBody>
                    <a:bodyPr/>
                    <a:lstStyle/>
                    <a:p>
                      <a:pPr algn="ctr"/>
                      <a:endParaRPr lang="en-US" sz="1200" dirty="0">
                        <a:latin typeface="Calibri" panose="020F0502020204030204" pitchFamily="34" charset="0"/>
                        <a:cs typeface="Calibri" panose="020F0502020204030204" pitchFamily="34" charset="0"/>
                      </a:endParaRPr>
                    </a:p>
                  </a:txBody>
                  <a:tcPr marL="45720" marR="4572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algn="ctr"/>
                      <a:r>
                        <a:rPr lang="en-US" sz="1200" b="1" dirty="0">
                          <a:latin typeface="Calibri" panose="020F0502020204030204" pitchFamily="34" charset="0"/>
                          <a:cs typeface="Calibri" panose="020F0502020204030204" pitchFamily="34" charset="0"/>
                        </a:rPr>
                        <a:t>Italy</a:t>
                      </a:r>
                      <a:endParaRPr lang="en-US" sz="1100" b="1" dirty="0">
                        <a:latin typeface="Calibri" panose="020F0502020204030204" pitchFamily="34" charset="0"/>
                        <a:cs typeface="Calibri" panose="020F0502020204030204" pitchFamily="34" charset="0"/>
                      </a:endParaRPr>
                    </a:p>
                  </a:txBody>
                  <a:tcPr marL="45720" marR="4572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dirty="0">
                          <a:latin typeface="Calibri" panose="020F0502020204030204" pitchFamily="34" charset="0"/>
                          <a:cs typeface="Calibri" panose="020F0502020204030204" pitchFamily="34" charset="0"/>
                        </a:rPr>
                        <a:t>Northern Europe</a:t>
                      </a:r>
                      <a:endParaRPr lang="en-US" sz="1100" b="1" dirty="0">
                        <a:latin typeface="Calibri" panose="020F0502020204030204" pitchFamily="34" charset="0"/>
                        <a:cs typeface="Calibri" panose="020F0502020204030204" pitchFamily="34" charset="0"/>
                      </a:endParaRPr>
                    </a:p>
                  </a:txBody>
                  <a:tcPr marL="45720" marR="4572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dirty="0">
                          <a:latin typeface="Calibri" panose="020F0502020204030204" pitchFamily="34" charset="0"/>
                          <a:cs typeface="Calibri" panose="020F0502020204030204" pitchFamily="34" charset="0"/>
                        </a:rPr>
                        <a:t>Baltic States</a:t>
                      </a:r>
                      <a:endParaRPr lang="en-US" sz="1100" b="1" dirty="0">
                        <a:latin typeface="Calibri" panose="020F0502020204030204" pitchFamily="34" charset="0"/>
                        <a:cs typeface="Calibri" panose="020F0502020204030204" pitchFamily="34" charset="0"/>
                      </a:endParaRPr>
                    </a:p>
                  </a:txBody>
                  <a:tcPr marL="45720" marR="4572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dirty="0">
                          <a:latin typeface="Calibri" panose="020F0502020204030204" pitchFamily="34" charset="0"/>
                          <a:cs typeface="Calibri" panose="020F0502020204030204" pitchFamily="34" charset="0"/>
                        </a:rPr>
                        <a:t>Western Europe</a:t>
                      </a:r>
                      <a:endParaRPr lang="en-US" sz="1100" b="1" dirty="0">
                        <a:latin typeface="Calibri" panose="020F0502020204030204" pitchFamily="34" charset="0"/>
                        <a:cs typeface="Calibri" panose="020F0502020204030204" pitchFamily="34" charset="0"/>
                      </a:endParaRPr>
                    </a:p>
                  </a:txBody>
                  <a:tcPr marL="45720" marR="4572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5">
                  <a:txBody>
                    <a:bodyPr/>
                    <a:lstStyle/>
                    <a:p>
                      <a:pPr algn="ctr"/>
                      <a:r>
                        <a:rPr lang="en-US" sz="1200" b="1" dirty="0">
                          <a:latin typeface="Calibri" panose="020F0502020204030204" pitchFamily="34" charset="0"/>
                          <a:cs typeface="Calibri" panose="020F0502020204030204" pitchFamily="34" charset="0"/>
                        </a:rPr>
                        <a:t>Eastern Europe</a:t>
                      </a:r>
                      <a:endParaRPr lang="en-US" sz="1100" b="1" dirty="0">
                        <a:latin typeface="Calibri" panose="020F0502020204030204" pitchFamily="34" charset="0"/>
                        <a:cs typeface="Calibri" panose="020F0502020204030204" pitchFamily="34" charset="0"/>
                      </a:endParaRPr>
                    </a:p>
                  </a:txBody>
                  <a:tcPr marL="45720" marR="4572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r>
                        <a:rPr lang="en-US" sz="1100" b="1" dirty="0">
                          <a:latin typeface="Calibri" panose="020F0502020204030204" pitchFamily="34" charset="0"/>
                          <a:cs typeface="Calibri" panose="020F0502020204030204" pitchFamily="34" charset="0"/>
                        </a:rPr>
                        <a:t>Southern Europe</a:t>
                      </a:r>
                    </a:p>
                  </a:txBody>
                  <a:tcPr marL="45720" marR="4572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5851855"/>
                  </a:ext>
                </a:extLst>
              </a:tr>
              <a:tr h="262098">
                <a:tc gridSpan="12">
                  <a:txBody>
                    <a:bodyPr/>
                    <a:lstStyle/>
                    <a:p>
                      <a:pPr algn="l"/>
                      <a:r>
                        <a:rPr lang="en-US" sz="1200" b="1" i="1" kern="1200" dirty="0">
                          <a:solidFill>
                            <a:schemeClr val="tx1"/>
                          </a:solidFill>
                          <a:effectLst/>
                          <a:latin typeface="Calibri" panose="020F0502020204030204" pitchFamily="34" charset="0"/>
                          <a:ea typeface="+mn-ea"/>
                          <a:cs typeface="Calibri" panose="020F0502020204030204" pitchFamily="34" charset="0"/>
                        </a:rPr>
                        <a:t>Entering the job market (Age 22)</a:t>
                      </a:r>
                      <a:endParaRPr lang="en-US" sz="1200" b="1" i="1" dirty="0">
                        <a:latin typeface="Calibri" panose="020F0502020204030204" pitchFamily="34" charset="0"/>
                        <a:cs typeface="Calibri" panose="020F0502020204030204" pitchFamily="34" charset="0"/>
                      </a:endParaRPr>
                    </a:p>
                  </a:txBody>
                  <a:tcPr marL="45720" marR="45720">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endParaRPr lang="en-US"/>
                    </a:p>
                  </a:txBody>
                  <a:tcPr/>
                </a:tc>
                <a:tc hMerge="1">
                  <a:txBody>
                    <a:bodyPr/>
                    <a:lstStyle/>
                    <a:p>
                      <a:endParaRPr lang="en-US"/>
                    </a:p>
                  </a:txBody>
                  <a:tcPr>
                    <a:lnT w="12700" cap="flat" cmpd="sng" algn="ctr">
                      <a:solidFill>
                        <a:schemeClr val="tx1"/>
                      </a:solidFill>
                      <a:prstDash val="solid"/>
                      <a:round/>
                      <a:headEnd type="none" w="med" len="med"/>
                      <a:tailEnd type="none" w="med" len="med"/>
                    </a:lnT>
                  </a:tcPr>
                </a:tc>
                <a:tc hMerge="1">
                  <a:txBody>
                    <a:bodyPr/>
                    <a:lstStyle/>
                    <a:p>
                      <a:endParaRPr lang="en-US"/>
                    </a:p>
                  </a:txBody>
                  <a:tcPr>
                    <a:lnT w="12700" cap="flat" cmpd="sng" algn="ctr">
                      <a:solidFill>
                        <a:schemeClr val="tx1"/>
                      </a:solidFill>
                      <a:prstDash val="solid"/>
                      <a:round/>
                      <a:headEnd type="none" w="med" len="med"/>
                      <a:tailEnd type="none" w="med" len="med"/>
                    </a:lnT>
                  </a:tcPr>
                </a:tc>
                <a:tc hMerge="1">
                  <a:txBody>
                    <a:bodyPr/>
                    <a:lstStyle/>
                    <a:p>
                      <a:endParaRPr lang="en-US"/>
                    </a:p>
                  </a:txBody>
                  <a:tcPr>
                    <a:lnT w="12700" cap="flat" cmpd="sng" algn="ctr">
                      <a:solidFill>
                        <a:schemeClr val="tx1"/>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200" dirty="0"/>
                    </a:p>
                  </a:txBody>
                  <a:tcPr marL="45720" marR="45720">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280327988"/>
                  </a:ext>
                </a:extLst>
              </a:tr>
              <a:tr h="262098">
                <a:tc gridSpan="2">
                  <a:txBody>
                    <a:bodyPr/>
                    <a:lstStyle/>
                    <a:p>
                      <a:r>
                        <a:rPr lang="en-US" sz="1200" dirty="0">
                          <a:latin typeface="Calibri" panose="020F0502020204030204" pitchFamily="34" charset="0"/>
                          <a:cs typeface="Calibri" panose="020F0502020204030204" pitchFamily="34" charset="0"/>
                        </a:rPr>
                        <a:t>Men</a:t>
                      </a:r>
                    </a:p>
                  </a:txBody>
                  <a:tcPr marL="45720" marR="45720">
                    <a:lnT>
                      <a:noFill/>
                    </a:lnT>
                  </a:tcPr>
                </a:tc>
                <a:tc hMerge="1">
                  <a:txBody>
                    <a:bodyPr/>
                    <a:lstStyle/>
                    <a:p>
                      <a:endParaRPr lang="en-US"/>
                    </a:p>
                  </a:txBody>
                  <a:tcPr/>
                </a:tc>
                <a:tc>
                  <a:txBody>
                    <a:bodyPr/>
                    <a:lstStyle/>
                    <a:p>
                      <a:pPr algn="ctr"/>
                      <a:r>
                        <a:rPr lang="en-US" sz="1200" dirty="0">
                          <a:latin typeface="Calibri" panose="020F0502020204030204" pitchFamily="34" charset="0"/>
                          <a:cs typeface="Calibri" panose="020F0502020204030204" pitchFamily="34" charset="0"/>
                        </a:rPr>
                        <a:t>59.0%</a:t>
                      </a:r>
                    </a:p>
                  </a:txBody>
                  <a:tcPr marL="45720" marR="45720" anchor="ctr"/>
                </a:tc>
                <a:tc>
                  <a:txBody>
                    <a:bodyPr/>
                    <a:lstStyle/>
                    <a:p>
                      <a:pPr algn="ctr"/>
                      <a:r>
                        <a:rPr lang="en-US" sz="1200" dirty="0">
                          <a:latin typeface="Calibri" panose="020F0502020204030204" pitchFamily="34" charset="0"/>
                          <a:cs typeface="Calibri" panose="020F0502020204030204" pitchFamily="34" charset="0"/>
                        </a:rPr>
                        <a:t>77.8%</a:t>
                      </a:r>
                    </a:p>
                  </a:txBody>
                  <a:tcPr marL="45720" marR="45720" anchor="ctr"/>
                </a:tc>
                <a:tc>
                  <a:txBody>
                    <a:bodyPr/>
                    <a:lstStyle/>
                    <a:p>
                      <a:pPr algn="ctr"/>
                      <a:r>
                        <a:rPr lang="en-US" sz="1200" dirty="0">
                          <a:latin typeface="Calibri" panose="020F0502020204030204" pitchFamily="34" charset="0"/>
                          <a:cs typeface="Calibri" panose="020F0502020204030204" pitchFamily="34" charset="0"/>
                        </a:rPr>
                        <a:t>89.2%</a:t>
                      </a:r>
                    </a:p>
                  </a:txBody>
                  <a:tcPr marL="45720" marR="45720" anchor="ctr"/>
                </a:tc>
                <a:tc>
                  <a:txBody>
                    <a:bodyPr/>
                    <a:lstStyle/>
                    <a:p>
                      <a:pPr algn="ctr"/>
                      <a:r>
                        <a:rPr lang="en-US" sz="1200" dirty="0">
                          <a:latin typeface="Calibri" panose="020F0502020204030204" pitchFamily="34" charset="0"/>
                          <a:cs typeface="Calibri" panose="020F0502020204030204" pitchFamily="34" charset="0"/>
                        </a:rPr>
                        <a:t>74.5%</a:t>
                      </a:r>
                    </a:p>
                  </a:txBody>
                  <a:tcPr marL="45720" marR="45720" anchor="ctr"/>
                </a:tc>
                <a:tc gridSpan="5">
                  <a:txBody>
                    <a:bodyPr/>
                    <a:lstStyle/>
                    <a:p>
                      <a:pPr algn="ctr"/>
                      <a:r>
                        <a:rPr lang="en-US" sz="1200" dirty="0">
                          <a:latin typeface="Calibri" panose="020F0502020204030204" pitchFamily="34" charset="0"/>
                          <a:cs typeface="Calibri" panose="020F0502020204030204" pitchFamily="34" charset="0"/>
                        </a:rPr>
                        <a:t>71.3%</a:t>
                      </a:r>
                    </a:p>
                  </a:txBody>
                  <a:tcPr marL="45720" marR="4572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r>
                        <a:rPr lang="en-US" sz="1200" dirty="0">
                          <a:latin typeface="Calibri" panose="020F0502020204030204" pitchFamily="34" charset="0"/>
                          <a:cs typeface="Calibri" panose="020F0502020204030204" pitchFamily="34" charset="0"/>
                        </a:rPr>
                        <a:t>69.8%</a:t>
                      </a:r>
                    </a:p>
                  </a:txBody>
                  <a:tcPr marL="45720" marR="45720" anchor="ctr"/>
                </a:tc>
                <a:extLst>
                  <a:ext uri="{0D108BD9-81ED-4DB2-BD59-A6C34878D82A}">
                    <a16:rowId xmlns:a16="http://schemas.microsoft.com/office/drawing/2014/main" val="3577570915"/>
                  </a:ext>
                </a:extLst>
              </a:tr>
              <a:tr h="262098">
                <a:tc gridSpan="2">
                  <a:txBody>
                    <a:bodyPr/>
                    <a:lstStyle/>
                    <a:p>
                      <a:r>
                        <a:rPr lang="en-US" sz="1200" dirty="0">
                          <a:latin typeface="Calibri" panose="020F0502020204030204" pitchFamily="34" charset="0"/>
                          <a:cs typeface="Calibri" panose="020F0502020204030204" pitchFamily="34" charset="0"/>
                        </a:rPr>
                        <a:t>Women</a:t>
                      </a:r>
                    </a:p>
                  </a:txBody>
                  <a:tcPr marL="45720" marR="45720"/>
                </a:tc>
                <a:tc hMerge="1">
                  <a:txBody>
                    <a:bodyPr/>
                    <a:lstStyle/>
                    <a:p>
                      <a:endParaRPr lang="en-US"/>
                    </a:p>
                  </a:txBody>
                  <a:tcPr/>
                </a:tc>
                <a:tc>
                  <a:txBody>
                    <a:bodyPr/>
                    <a:lstStyle/>
                    <a:p>
                      <a:pPr algn="ctr"/>
                      <a:r>
                        <a:rPr lang="en-US" sz="1200" dirty="0">
                          <a:latin typeface="Calibri" panose="020F0502020204030204" pitchFamily="34" charset="0"/>
                          <a:cs typeface="Calibri" panose="020F0502020204030204" pitchFamily="34" charset="0"/>
                        </a:rPr>
                        <a:t>41.6%</a:t>
                      </a:r>
                    </a:p>
                  </a:txBody>
                  <a:tcPr marL="45720" marR="45720" anchor="ctr"/>
                </a:tc>
                <a:tc>
                  <a:txBody>
                    <a:bodyPr/>
                    <a:lstStyle/>
                    <a:p>
                      <a:pPr algn="ctr"/>
                      <a:r>
                        <a:rPr lang="en-US" sz="1200" dirty="0">
                          <a:latin typeface="Calibri" panose="020F0502020204030204" pitchFamily="34" charset="0"/>
                          <a:cs typeface="Calibri" panose="020F0502020204030204" pitchFamily="34" charset="0"/>
                        </a:rPr>
                        <a:t>72.8%</a:t>
                      </a:r>
                    </a:p>
                  </a:txBody>
                  <a:tcPr marL="45720" marR="45720" anchor="ctr"/>
                </a:tc>
                <a:tc>
                  <a:txBody>
                    <a:bodyPr/>
                    <a:lstStyle/>
                    <a:p>
                      <a:pPr algn="ctr"/>
                      <a:r>
                        <a:rPr lang="en-US" sz="1200" dirty="0">
                          <a:latin typeface="Calibri" panose="020F0502020204030204" pitchFamily="34" charset="0"/>
                          <a:cs typeface="Calibri" panose="020F0502020204030204" pitchFamily="34" charset="0"/>
                        </a:rPr>
                        <a:t>72.4%</a:t>
                      </a:r>
                    </a:p>
                  </a:txBody>
                  <a:tcPr marL="45720" marR="45720" anchor="ctr"/>
                </a:tc>
                <a:tc>
                  <a:txBody>
                    <a:bodyPr/>
                    <a:lstStyle/>
                    <a:p>
                      <a:pPr algn="ctr"/>
                      <a:r>
                        <a:rPr lang="en-US" sz="1200" dirty="0">
                          <a:latin typeface="Calibri" panose="020F0502020204030204" pitchFamily="34" charset="0"/>
                          <a:cs typeface="Calibri" panose="020F0502020204030204" pitchFamily="34" charset="0"/>
                        </a:rPr>
                        <a:t>70.8%</a:t>
                      </a:r>
                    </a:p>
                  </a:txBody>
                  <a:tcPr marL="45720" marR="45720" anchor="ctr"/>
                </a:tc>
                <a:tc gridSpan="5">
                  <a:txBody>
                    <a:bodyPr/>
                    <a:lstStyle/>
                    <a:p>
                      <a:pPr algn="ctr"/>
                      <a:r>
                        <a:rPr lang="en-US" sz="1200" dirty="0">
                          <a:latin typeface="Calibri" panose="020F0502020204030204" pitchFamily="34" charset="0"/>
                          <a:cs typeface="Calibri" panose="020F0502020204030204" pitchFamily="34" charset="0"/>
                        </a:rPr>
                        <a:t>61.2%</a:t>
                      </a:r>
                    </a:p>
                  </a:txBody>
                  <a:tcPr marL="45720" marR="4572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r>
                        <a:rPr lang="en-US" sz="1200" dirty="0">
                          <a:latin typeface="Calibri" panose="020F0502020204030204" pitchFamily="34" charset="0"/>
                          <a:cs typeface="Calibri" panose="020F0502020204030204" pitchFamily="34" charset="0"/>
                        </a:rPr>
                        <a:t>57.6%</a:t>
                      </a:r>
                    </a:p>
                  </a:txBody>
                  <a:tcPr marL="45720" marR="45720" anchor="ctr"/>
                </a:tc>
                <a:extLst>
                  <a:ext uri="{0D108BD9-81ED-4DB2-BD59-A6C34878D82A}">
                    <a16:rowId xmlns:a16="http://schemas.microsoft.com/office/drawing/2014/main" val="632435237"/>
                  </a:ext>
                </a:extLst>
              </a:tr>
              <a:tr h="262098">
                <a:tc gridSpan="12">
                  <a:txBody>
                    <a:bodyPr/>
                    <a:lstStyle/>
                    <a:p>
                      <a:pPr algn="l"/>
                      <a:r>
                        <a:rPr lang="en-US" sz="1200" b="1" i="1" kern="1200" dirty="0">
                          <a:solidFill>
                            <a:schemeClr val="tx1"/>
                          </a:solidFill>
                          <a:effectLst/>
                          <a:latin typeface="Calibri" panose="020F0502020204030204" pitchFamily="34" charset="0"/>
                          <a:ea typeface="+mn-ea"/>
                          <a:cs typeface="Calibri" panose="020F0502020204030204" pitchFamily="34" charset="0"/>
                        </a:rPr>
                        <a:t>Leaving the parental home (Age 22)</a:t>
                      </a:r>
                      <a:endParaRPr lang="en-US" sz="1200" b="1" i="1" dirty="0">
                        <a:latin typeface="Calibri" panose="020F0502020204030204" pitchFamily="34" charset="0"/>
                        <a:cs typeface="Calibri" panose="020F0502020204030204" pitchFamily="34" charset="0"/>
                      </a:endParaRPr>
                    </a:p>
                  </a:txBody>
                  <a:tcPr marL="45720" marR="4572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200" dirty="0"/>
                    </a:p>
                  </a:txBody>
                  <a:tcPr marL="45720" marR="45720"/>
                </a:tc>
                <a:extLst>
                  <a:ext uri="{0D108BD9-81ED-4DB2-BD59-A6C34878D82A}">
                    <a16:rowId xmlns:a16="http://schemas.microsoft.com/office/drawing/2014/main" val="3480139286"/>
                  </a:ext>
                </a:extLst>
              </a:tr>
              <a:tr h="262098">
                <a:tc gridSpan="2">
                  <a:txBody>
                    <a:bodyPr/>
                    <a:lstStyle/>
                    <a:p>
                      <a:r>
                        <a:rPr lang="en-US" sz="1200" dirty="0">
                          <a:latin typeface="Calibri" panose="020F0502020204030204" pitchFamily="34" charset="0"/>
                          <a:cs typeface="Calibri" panose="020F0502020204030204" pitchFamily="34" charset="0"/>
                        </a:rPr>
                        <a:t>Men</a:t>
                      </a:r>
                    </a:p>
                  </a:txBody>
                  <a:tcPr marL="45720" marR="45720"/>
                </a:tc>
                <a:tc hMerge="1">
                  <a:txBody>
                    <a:bodyPr/>
                    <a:lstStyle/>
                    <a:p>
                      <a:endParaRPr lang="en-US"/>
                    </a:p>
                  </a:txBody>
                  <a:tcPr/>
                </a:tc>
                <a:tc>
                  <a:txBody>
                    <a:bodyPr/>
                    <a:lstStyle/>
                    <a:p>
                      <a:pPr algn="ctr"/>
                      <a:r>
                        <a:rPr lang="en-US" sz="1200" dirty="0">
                          <a:latin typeface="Calibri" panose="020F0502020204030204" pitchFamily="34" charset="0"/>
                          <a:cs typeface="Calibri" panose="020F0502020204030204" pitchFamily="34" charset="0"/>
                        </a:rPr>
                        <a:t>29.8%</a:t>
                      </a:r>
                    </a:p>
                  </a:txBody>
                  <a:tcPr marL="45720" marR="45720" anchor="ctr"/>
                </a:tc>
                <a:tc>
                  <a:txBody>
                    <a:bodyPr/>
                    <a:lstStyle/>
                    <a:p>
                      <a:pPr algn="ctr"/>
                      <a:r>
                        <a:rPr lang="en-US" sz="1200" dirty="0">
                          <a:latin typeface="Calibri" panose="020F0502020204030204" pitchFamily="34" charset="0"/>
                          <a:cs typeface="Calibri" panose="020F0502020204030204" pitchFamily="34" charset="0"/>
                        </a:rPr>
                        <a:t>86.6%</a:t>
                      </a:r>
                    </a:p>
                  </a:txBody>
                  <a:tcPr marL="45720" marR="45720" anchor="ctr"/>
                </a:tc>
                <a:tc>
                  <a:txBody>
                    <a:bodyPr/>
                    <a:lstStyle/>
                    <a:p>
                      <a:pPr algn="ctr"/>
                      <a:r>
                        <a:rPr lang="en-US" sz="1200" dirty="0">
                          <a:latin typeface="Calibri" panose="020F0502020204030204" pitchFamily="34" charset="0"/>
                          <a:cs typeface="Calibri" panose="020F0502020204030204" pitchFamily="34" charset="0"/>
                        </a:rPr>
                        <a:t>74.0%</a:t>
                      </a:r>
                    </a:p>
                  </a:txBody>
                  <a:tcPr marL="45720" marR="45720" anchor="ctr"/>
                </a:tc>
                <a:tc>
                  <a:txBody>
                    <a:bodyPr/>
                    <a:lstStyle/>
                    <a:p>
                      <a:pPr algn="ctr"/>
                      <a:r>
                        <a:rPr lang="en-US" sz="1200" dirty="0">
                          <a:latin typeface="Calibri" panose="020F0502020204030204" pitchFamily="34" charset="0"/>
                          <a:cs typeface="Calibri" panose="020F0502020204030204" pitchFamily="34" charset="0"/>
                        </a:rPr>
                        <a:t>61.3%</a:t>
                      </a:r>
                    </a:p>
                  </a:txBody>
                  <a:tcPr marL="45720" marR="45720" anchor="ctr"/>
                </a:tc>
                <a:tc gridSpan="5">
                  <a:txBody>
                    <a:bodyPr/>
                    <a:lstStyle/>
                    <a:p>
                      <a:pPr algn="ctr"/>
                      <a:r>
                        <a:rPr lang="en-US" sz="1200" dirty="0">
                          <a:latin typeface="Calibri" panose="020F0502020204030204" pitchFamily="34" charset="0"/>
                          <a:cs typeface="Calibri" panose="020F0502020204030204" pitchFamily="34" charset="0"/>
                        </a:rPr>
                        <a:t>37.0%</a:t>
                      </a:r>
                    </a:p>
                  </a:txBody>
                  <a:tcPr marL="45720" marR="4572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r>
                        <a:rPr lang="en-US" sz="1200" dirty="0">
                          <a:latin typeface="Calibri" panose="020F0502020204030204" pitchFamily="34" charset="0"/>
                          <a:cs typeface="Calibri" panose="020F0502020204030204" pitchFamily="34" charset="0"/>
                        </a:rPr>
                        <a:t>37.8%</a:t>
                      </a:r>
                    </a:p>
                  </a:txBody>
                  <a:tcPr marL="45720" marR="45720" anchor="ctr"/>
                </a:tc>
                <a:extLst>
                  <a:ext uri="{0D108BD9-81ED-4DB2-BD59-A6C34878D82A}">
                    <a16:rowId xmlns:a16="http://schemas.microsoft.com/office/drawing/2014/main" val="3773034401"/>
                  </a:ext>
                </a:extLst>
              </a:tr>
              <a:tr h="262098">
                <a:tc gridSpan="2">
                  <a:txBody>
                    <a:bodyPr/>
                    <a:lstStyle/>
                    <a:p>
                      <a:r>
                        <a:rPr lang="en-US" sz="1200" dirty="0">
                          <a:latin typeface="Calibri" panose="020F0502020204030204" pitchFamily="34" charset="0"/>
                          <a:cs typeface="Calibri" panose="020F0502020204030204" pitchFamily="34" charset="0"/>
                        </a:rPr>
                        <a:t>Women</a:t>
                      </a:r>
                    </a:p>
                  </a:txBody>
                  <a:tcPr marL="45720" marR="45720"/>
                </a:tc>
                <a:tc hMerge="1">
                  <a:txBody>
                    <a:bodyPr/>
                    <a:lstStyle/>
                    <a:p>
                      <a:endParaRPr lang="en-US"/>
                    </a:p>
                  </a:txBody>
                  <a:tcPr/>
                </a:tc>
                <a:tc>
                  <a:txBody>
                    <a:bodyPr/>
                    <a:lstStyle/>
                    <a:p>
                      <a:pPr algn="ctr"/>
                      <a:r>
                        <a:rPr lang="en-US" sz="1200" dirty="0">
                          <a:latin typeface="Calibri" panose="020F0502020204030204" pitchFamily="34" charset="0"/>
                          <a:cs typeface="Calibri" panose="020F0502020204030204" pitchFamily="34" charset="0"/>
                        </a:rPr>
                        <a:t>28.9%</a:t>
                      </a:r>
                    </a:p>
                  </a:txBody>
                  <a:tcPr marL="45720" marR="45720" anchor="ctr"/>
                </a:tc>
                <a:tc>
                  <a:txBody>
                    <a:bodyPr/>
                    <a:lstStyle/>
                    <a:p>
                      <a:pPr algn="ctr"/>
                      <a:r>
                        <a:rPr lang="en-US" sz="1200" dirty="0">
                          <a:latin typeface="Calibri" panose="020F0502020204030204" pitchFamily="34" charset="0"/>
                          <a:cs typeface="Calibri" panose="020F0502020204030204" pitchFamily="34" charset="0"/>
                        </a:rPr>
                        <a:t>90.9%</a:t>
                      </a:r>
                    </a:p>
                  </a:txBody>
                  <a:tcPr marL="45720" marR="45720" anchor="ctr"/>
                </a:tc>
                <a:tc>
                  <a:txBody>
                    <a:bodyPr/>
                    <a:lstStyle/>
                    <a:p>
                      <a:pPr algn="ctr"/>
                      <a:r>
                        <a:rPr lang="en-US" sz="1200" dirty="0">
                          <a:latin typeface="Calibri" panose="020F0502020204030204" pitchFamily="34" charset="0"/>
                          <a:cs typeface="Calibri" panose="020F0502020204030204" pitchFamily="34" charset="0"/>
                        </a:rPr>
                        <a:t>84.1%</a:t>
                      </a:r>
                    </a:p>
                  </a:txBody>
                  <a:tcPr marL="45720" marR="45720" anchor="ctr"/>
                </a:tc>
                <a:tc>
                  <a:txBody>
                    <a:bodyPr/>
                    <a:lstStyle/>
                    <a:p>
                      <a:pPr algn="ctr"/>
                      <a:r>
                        <a:rPr lang="en-US" sz="1200" dirty="0">
                          <a:latin typeface="Calibri" panose="020F0502020204030204" pitchFamily="34" charset="0"/>
                          <a:cs typeface="Calibri" panose="020F0502020204030204" pitchFamily="34" charset="0"/>
                        </a:rPr>
                        <a:t>77.2%</a:t>
                      </a:r>
                    </a:p>
                  </a:txBody>
                  <a:tcPr marL="45720" marR="45720" anchor="ctr"/>
                </a:tc>
                <a:tc gridSpan="5">
                  <a:txBody>
                    <a:bodyPr/>
                    <a:lstStyle/>
                    <a:p>
                      <a:pPr algn="ctr"/>
                      <a:r>
                        <a:rPr lang="en-US" sz="1200" dirty="0">
                          <a:latin typeface="Calibri" panose="020F0502020204030204" pitchFamily="34" charset="0"/>
                          <a:cs typeface="Calibri" panose="020F0502020204030204" pitchFamily="34" charset="0"/>
                        </a:rPr>
                        <a:t>47.6%</a:t>
                      </a:r>
                    </a:p>
                  </a:txBody>
                  <a:tcPr marL="45720" marR="4572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r>
                        <a:rPr lang="en-US" sz="1200" dirty="0">
                          <a:latin typeface="Calibri" panose="020F0502020204030204" pitchFamily="34" charset="0"/>
                          <a:cs typeface="Calibri" panose="020F0502020204030204" pitchFamily="34" charset="0"/>
                        </a:rPr>
                        <a:t>50.9%</a:t>
                      </a:r>
                    </a:p>
                  </a:txBody>
                  <a:tcPr marL="45720" marR="45720" anchor="ctr"/>
                </a:tc>
                <a:extLst>
                  <a:ext uri="{0D108BD9-81ED-4DB2-BD59-A6C34878D82A}">
                    <a16:rowId xmlns:a16="http://schemas.microsoft.com/office/drawing/2014/main" val="4067634043"/>
                  </a:ext>
                </a:extLst>
              </a:tr>
              <a:tr h="262098">
                <a:tc gridSpan="12">
                  <a:txBody>
                    <a:bodyPr/>
                    <a:lstStyle/>
                    <a:p>
                      <a:pPr algn="l"/>
                      <a:r>
                        <a:rPr lang="en-US" sz="1200" b="1" i="1" kern="1200" dirty="0">
                          <a:solidFill>
                            <a:schemeClr val="tx1"/>
                          </a:solidFill>
                          <a:effectLst/>
                          <a:latin typeface="Calibri" panose="020F0502020204030204" pitchFamily="34" charset="0"/>
                          <a:ea typeface="+mn-ea"/>
                          <a:cs typeface="Calibri" panose="020F0502020204030204" pitchFamily="34" charset="0"/>
                        </a:rPr>
                        <a:t>Living with a partner of a spouse (Age 30)</a:t>
                      </a:r>
                      <a:endParaRPr lang="en-US" sz="1200" b="1" i="1" dirty="0">
                        <a:latin typeface="Calibri" panose="020F0502020204030204" pitchFamily="34" charset="0"/>
                        <a:cs typeface="Calibri" panose="020F0502020204030204" pitchFamily="34" charset="0"/>
                      </a:endParaRPr>
                    </a:p>
                  </a:txBody>
                  <a:tcPr marL="45720" marR="45720"/>
                </a:tc>
                <a:tc hMerge="1">
                  <a:txBody>
                    <a:bodyPr/>
                    <a:lstStyle/>
                    <a:p>
                      <a:endParaRPr lang="en-US"/>
                    </a:p>
                  </a:txBody>
                  <a:tcPr/>
                </a:tc>
                <a:tc hMerge="1">
                  <a:txBody>
                    <a:bodyPr/>
                    <a:lstStyle/>
                    <a:p>
                      <a:pPr algn="ctr"/>
                      <a:endParaRPr lang="en-US" sz="1200" i="1" dirty="0"/>
                    </a:p>
                  </a:txBody>
                  <a:tcPr marL="45720" marR="45720"/>
                </a:tc>
                <a:tc hMerge="1">
                  <a:txBody>
                    <a:bodyPr/>
                    <a:lstStyle/>
                    <a:p>
                      <a:endParaRPr lang="en-US"/>
                    </a:p>
                  </a:txBody>
                  <a:tcPr/>
                </a:tc>
                <a:tc hMerge="1">
                  <a:txBody>
                    <a:bodyPr/>
                    <a:lstStyle/>
                    <a:p>
                      <a:pPr algn="ctr"/>
                      <a:endParaRPr lang="en-US" sz="1200" dirty="0"/>
                    </a:p>
                  </a:txBody>
                  <a:tcPr marL="45720" marR="45720"/>
                </a:tc>
                <a:tc hMerge="1">
                  <a:txBody>
                    <a:bodyPr/>
                    <a:lstStyle/>
                    <a:p>
                      <a:endParaRPr lang="en-US"/>
                    </a:p>
                  </a:txBody>
                  <a:tcPr/>
                </a:tc>
                <a:tc hMerge="1">
                  <a:txBody>
                    <a:bodyPr/>
                    <a:lstStyle/>
                    <a:p>
                      <a:pPr algn="ctr"/>
                      <a:endParaRPr lang="en-US" sz="1200" dirty="0"/>
                    </a:p>
                  </a:txBody>
                  <a:tcPr marL="45720" marR="4572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200" dirty="0"/>
                    </a:p>
                  </a:txBody>
                  <a:tcPr marL="45720" marR="45720"/>
                </a:tc>
                <a:extLst>
                  <a:ext uri="{0D108BD9-81ED-4DB2-BD59-A6C34878D82A}">
                    <a16:rowId xmlns:a16="http://schemas.microsoft.com/office/drawing/2014/main" val="2205760132"/>
                  </a:ext>
                </a:extLst>
              </a:tr>
              <a:tr h="262098">
                <a:tc>
                  <a:txBody>
                    <a:bodyPr/>
                    <a:lstStyle/>
                    <a:p>
                      <a:r>
                        <a:rPr lang="en-US" sz="1200" dirty="0">
                          <a:latin typeface="Calibri" panose="020F0502020204030204" pitchFamily="34" charset="0"/>
                          <a:cs typeface="Calibri" panose="020F0502020204030204" pitchFamily="34" charset="0"/>
                        </a:rPr>
                        <a:t>Men</a:t>
                      </a:r>
                    </a:p>
                  </a:txBody>
                  <a:tcPr marL="45720" marR="45720"/>
                </a:tc>
                <a:tc gridSpan="2">
                  <a:txBody>
                    <a:bodyPr/>
                    <a:lstStyle/>
                    <a:p>
                      <a:pPr algn="ctr"/>
                      <a:r>
                        <a:rPr lang="en-US" sz="1200" dirty="0">
                          <a:latin typeface="Calibri" panose="020F0502020204030204" pitchFamily="34" charset="0"/>
                          <a:cs typeface="Calibri" panose="020F0502020204030204" pitchFamily="34" charset="0"/>
                        </a:rPr>
                        <a:t>54.0%</a:t>
                      </a:r>
                    </a:p>
                  </a:txBody>
                  <a:tcPr marL="45720" marR="45720"/>
                </a:tc>
                <a:tc hMerge="1">
                  <a:txBody>
                    <a:bodyPr/>
                    <a:lstStyle/>
                    <a:p>
                      <a:endParaRPr lang="en-US"/>
                    </a:p>
                  </a:txBody>
                  <a:tcPr/>
                </a:tc>
                <a:tc>
                  <a:txBody>
                    <a:bodyPr/>
                    <a:lstStyle/>
                    <a:p>
                      <a:pPr algn="ctr"/>
                      <a:r>
                        <a:rPr lang="en-US" sz="1200" dirty="0">
                          <a:latin typeface="Calibri" panose="020F0502020204030204" pitchFamily="34" charset="0"/>
                          <a:cs typeface="Calibri" panose="020F0502020204030204" pitchFamily="34" charset="0"/>
                        </a:rPr>
                        <a:t>82.9%</a:t>
                      </a:r>
                    </a:p>
                  </a:txBody>
                  <a:tcPr marL="45720" marR="45720" anchor="ctr"/>
                </a:tc>
                <a:tc>
                  <a:txBody>
                    <a:bodyPr/>
                    <a:lstStyle/>
                    <a:p>
                      <a:pPr algn="ctr"/>
                      <a:r>
                        <a:rPr lang="en-US" sz="1200" dirty="0">
                          <a:latin typeface="Calibri" panose="020F0502020204030204" pitchFamily="34" charset="0"/>
                          <a:cs typeface="Calibri" panose="020F0502020204030204" pitchFamily="34" charset="0"/>
                        </a:rPr>
                        <a:t>81.5%</a:t>
                      </a:r>
                    </a:p>
                  </a:txBody>
                  <a:tcPr/>
                </a:tc>
                <a:tc gridSpan="5">
                  <a:txBody>
                    <a:bodyPr/>
                    <a:lstStyle/>
                    <a:p>
                      <a:pPr algn="l"/>
                      <a:r>
                        <a:rPr lang="en-US" sz="1200" dirty="0">
                          <a:latin typeface="Calibri" panose="020F0502020204030204" pitchFamily="34" charset="0"/>
                          <a:cs typeface="Calibri" panose="020F0502020204030204" pitchFamily="34" charset="0"/>
                        </a:rPr>
                        <a:t>      83.0%</a:t>
                      </a:r>
                    </a:p>
                  </a:txBody>
                  <a:tcPr marL="45720" marR="4572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a:r>
                        <a:rPr lang="en-US" sz="1200" dirty="0">
                          <a:latin typeface="Calibri" panose="020F0502020204030204" pitchFamily="34" charset="0"/>
                          <a:cs typeface="Calibri" panose="020F0502020204030204" pitchFamily="34" charset="0"/>
                        </a:rPr>
                        <a:t>   71.0%</a:t>
                      </a:r>
                    </a:p>
                  </a:txBody>
                  <a:tcPr marL="45720" marR="45720" anchor="ctr"/>
                </a:tc>
                <a:tc>
                  <a:txBody>
                    <a:bodyPr/>
                    <a:lstStyle/>
                    <a:p>
                      <a:pPr algn="ctr"/>
                      <a:r>
                        <a:rPr lang="en-US" sz="1200" dirty="0">
                          <a:latin typeface="Calibri" panose="020F0502020204030204" pitchFamily="34" charset="0"/>
                          <a:cs typeface="Calibri" panose="020F0502020204030204" pitchFamily="34" charset="0"/>
                        </a:rPr>
                        <a:t>65.5%</a:t>
                      </a:r>
                    </a:p>
                  </a:txBody>
                  <a:tcPr marL="45720" marR="45720" anchor="ctr"/>
                </a:tc>
                <a:extLst>
                  <a:ext uri="{0D108BD9-81ED-4DB2-BD59-A6C34878D82A}">
                    <a16:rowId xmlns:a16="http://schemas.microsoft.com/office/drawing/2014/main" val="489160766"/>
                  </a:ext>
                </a:extLst>
              </a:tr>
              <a:tr h="262098">
                <a:tc>
                  <a:txBody>
                    <a:bodyPr/>
                    <a:lstStyle/>
                    <a:p>
                      <a:r>
                        <a:rPr lang="en-US" sz="1200" dirty="0">
                          <a:latin typeface="Calibri" panose="020F0502020204030204" pitchFamily="34" charset="0"/>
                          <a:cs typeface="Calibri" panose="020F0502020204030204" pitchFamily="34" charset="0"/>
                        </a:rPr>
                        <a:t>Women</a:t>
                      </a:r>
                    </a:p>
                  </a:txBody>
                  <a:tcPr marL="45720" marR="45720"/>
                </a:tc>
                <a:tc gridSpan="2">
                  <a:txBody>
                    <a:bodyPr/>
                    <a:lstStyle/>
                    <a:p>
                      <a:pPr algn="ctr"/>
                      <a:r>
                        <a:rPr lang="en-US" sz="1200" dirty="0">
                          <a:latin typeface="Calibri" panose="020F0502020204030204" pitchFamily="34" charset="0"/>
                          <a:cs typeface="Calibri" panose="020F0502020204030204" pitchFamily="34" charset="0"/>
                        </a:rPr>
                        <a:t>57.3%</a:t>
                      </a:r>
                    </a:p>
                  </a:txBody>
                  <a:tcPr marL="45720" marR="45720"/>
                </a:tc>
                <a:tc hMerge="1">
                  <a:txBody>
                    <a:bodyPr/>
                    <a:lstStyle/>
                    <a:p>
                      <a:endParaRPr lang="en-US"/>
                    </a:p>
                  </a:txBody>
                  <a:tcPr/>
                </a:tc>
                <a:tc>
                  <a:txBody>
                    <a:bodyPr/>
                    <a:lstStyle/>
                    <a:p>
                      <a:pPr algn="ctr"/>
                      <a:r>
                        <a:rPr lang="en-US" sz="1200" dirty="0">
                          <a:latin typeface="Calibri" panose="020F0502020204030204" pitchFamily="34" charset="0"/>
                          <a:cs typeface="Calibri" panose="020F0502020204030204" pitchFamily="34" charset="0"/>
                        </a:rPr>
                        <a:t>89.6%</a:t>
                      </a:r>
                    </a:p>
                  </a:txBody>
                  <a:tcPr marL="45720" marR="45720" anchor="ctr"/>
                </a:tc>
                <a:tc>
                  <a:txBody>
                    <a:bodyPr/>
                    <a:lstStyle/>
                    <a:p>
                      <a:pPr algn="ctr"/>
                      <a:r>
                        <a:rPr lang="en-US" sz="1200" dirty="0">
                          <a:latin typeface="Calibri" panose="020F0502020204030204" pitchFamily="34" charset="0"/>
                          <a:cs typeface="Calibri" panose="020F0502020204030204" pitchFamily="34" charset="0"/>
                        </a:rPr>
                        <a:t>91.6%</a:t>
                      </a:r>
                    </a:p>
                  </a:txBody>
                  <a:tcPr/>
                </a:tc>
                <a:tc gridSpan="2">
                  <a:txBody>
                    <a:bodyPr/>
                    <a:lstStyle/>
                    <a:p>
                      <a:pPr algn="ctr"/>
                      <a:r>
                        <a:rPr lang="en-US" sz="1200" dirty="0">
                          <a:latin typeface="Calibri" panose="020F0502020204030204" pitchFamily="34" charset="0"/>
                          <a:cs typeface="Calibri" panose="020F0502020204030204" pitchFamily="34" charset="0"/>
                        </a:rPr>
                        <a:t>89.9%</a:t>
                      </a:r>
                    </a:p>
                  </a:txBody>
                  <a:tcPr marL="45720" marR="45720" anchor="ctr"/>
                </a:tc>
                <a:tc hMerge="1">
                  <a:txBody>
                    <a:bodyPr/>
                    <a:lstStyle/>
                    <a:p>
                      <a:endParaRPr lang="en-US" dirty="0"/>
                    </a:p>
                  </a:txBody>
                  <a:tcPr/>
                </a:tc>
                <a:tc gridSpan="4">
                  <a:txBody>
                    <a:bodyPr/>
                    <a:lstStyle/>
                    <a:p>
                      <a:pPr algn="ctr"/>
                      <a:r>
                        <a:rPr lang="en-US" sz="1200" dirty="0">
                          <a:latin typeface="Calibri" panose="020F0502020204030204" pitchFamily="34" charset="0"/>
                          <a:cs typeface="Calibri" panose="020F0502020204030204" pitchFamily="34" charset="0"/>
                        </a:rPr>
                        <a:t>81.7%</a:t>
                      </a:r>
                    </a:p>
                  </a:txBody>
                  <a:tcPr marL="45720" marR="45720"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r>
                        <a:rPr lang="en-US" sz="1200" dirty="0">
                          <a:latin typeface="Calibri" panose="020F0502020204030204" pitchFamily="34" charset="0"/>
                          <a:cs typeface="Calibri" panose="020F0502020204030204" pitchFamily="34" charset="0"/>
                        </a:rPr>
                        <a:t>78.5%</a:t>
                      </a:r>
                    </a:p>
                  </a:txBody>
                  <a:tcPr marL="45720" marR="45720" anchor="ctr"/>
                </a:tc>
                <a:extLst>
                  <a:ext uri="{0D108BD9-81ED-4DB2-BD59-A6C34878D82A}">
                    <a16:rowId xmlns:a16="http://schemas.microsoft.com/office/drawing/2014/main" val="3685784848"/>
                  </a:ext>
                </a:extLst>
              </a:tr>
              <a:tr h="262098">
                <a:tc gridSpan="12">
                  <a:txBody>
                    <a:bodyPr/>
                    <a:lstStyle/>
                    <a:p>
                      <a:pPr algn="l"/>
                      <a:r>
                        <a:rPr lang="en-US" sz="1200" b="1" i="1" kern="1200" dirty="0">
                          <a:solidFill>
                            <a:schemeClr val="tx1"/>
                          </a:solidFill>
                          <a:effectLst/>
                          <a:latin typeface="Calibri" panose="020F0502020204030204" pitchFamily="34" charset="0"/>
                          <a:ea typeface="+mn-ea"/>
                          <a:cs typeface="Calibri" panose="020F0502020204030204" pitchFamily="34" charset="0"/>
                        </a:rPr>
                        <a:t>Parenthood (Age 30)</a:t>
                      </a:r>
                      <a:endParaRPr lang="en-US" sz="1200" b="1" i="1" dirty="0">
                        <a:latin typeface="Calibri" panose="020F0502020204030204" pitchFamily="34" charset="0"/>
                        <a:cs typeface="Calibri" panose="020F0502020204030204" pitchFamily="34" charset="0"/>
                      </a:endParaRPr>
                    </a:p>
                  </a:txBody>
                  <a:tcPr marL="45720" marR="45720"/>
                </a:tc>
                <a:tc hMerge="1">
                  <a:txBody>
                    <a:bodyPr/>
                    <a:lstStyle/>
                    <a:p>
                      <a:endParaRPr lang="en-US"/>
                    </a:p>
                  </a:txBody>
                  <a:tcPr/>
                </a:tc>
                <a:tc hMerge="1">
                  <a:txBody>
                    <a:bodyPr/>
                    <a:lstStyle/>
                    <a:p>
                      <a:pPr algn="ctr"/>
                      <a:endParaRPr lang="en-US" sz="1200" i="1" dirty="0"/>
                    </a:p>
                  </a:txBody>
                  <a:tcPr marL="45720" marR="45720"/>
                </a:tc>
                <a:tc hMerge="1">
                  <a:txBody>
                    <a:bodyPr/>
                    <a:lstStyle/>
                    <a:p>
                      <a:endParaRPr lang="en-US"/>
                    </a:p>
                  </a:txBody>
                  <a:tcPr/>
                </a:tc>
                <a:tc hMerge="1">
                  <a:txBody>
                    <a:bodyPr/>
                    <a:lstStyle/>
                    <a:p>
                      <a:pPr algn="ctr"/>
                      <a:endParaRPr lang="en-US" sz="1200" dirty="0"/>
                    </a:p>
                  </a:txBody>
                  <a:tcPr marL="45720" marR="45720"/>
                </a:tc>
                <a:tc hMerge="1">
                  <a:txBody>
                    <a:bodyPr/>
                    <a:lstStyle/>
                    <a:p>
                      <a:endParaRPr lang="en-US"/>
                    </a:p>
                  </a:txBody>
                  <a:tcPr/>
                </a:tc>
                <a:tc hMerge="1">
                  <a:txBody>
                    <a:bodyPr/>
                    <a:lstStyle/>
                    <a:p>
                      <a:pPr algn="ctr"/>
                      <a:endParaRPr lang="en-US" sz="1200" dirty="0"/>
                    </a:p>
                  </a:txBody>
                  <a:tcPr marL="45720" marR="4572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200" dirty="0"/>
                    </a:p>
                  </a:txBody>
                  <a:tcPr marL="45720" marR="45720"/>
                </a:tc>
                <a:extLst>
                  <a:ext uri="{0D108BD9-81ED-4DB2-BD59-A6C34878D82A}">
                    <a16:rowId xmlns:a16="http://schemas.microsoft.com/office/drawing/2014/main" val="3177102272"/>
                  </a:ext>
                </a:extLst>
              </a:tr>
              <a:tr h="262098">
                <a:tc>
                  <a:txBody>
                    <a:bodyPr/>
                    <a:lstStyle/>
                    <a:p>
                      <a:r>
                        <a:rPr lang="en-US" sz="1200" dirty="0">
                          <a:latin typeface="Calibri" panose="020F0502020204030204" pitchFamily="34" charset="0"/>
                          <a:cs typeface="Calibri" panose="020F0502020204030204" pitchFamily="34" charset="0"/>
                        </a:rPr>
                        <a:t>Men</a:t>
                      </a:r>
                    </a:p>
                  </a:txBody>
                  <a:tcPr marL="45720" marR="45720"/>
                </a:tc>
                <a:tc gridSpan="2">
                  <a:txBody>
                    <a:bodyPr/>
                    <a:lstStyle/>
                    <a:p>
                      <a:pPr algn="ctr"/>
                      <a:r>
                        <a:rPr lang="en-US" sz="1200" dirty="0">
                          <a:latin typeface="Calibri" panose="020F0502020204030204" pitchFamily="34" charset="0"/>
                          <a:cs typeface="Calibri" panose="020F0502020204030204" pitchFamily="34" charset="0"/>
                        </a:rPr>
                        <a:t>19.8%</a:t>
                      </a:r>
                    </a:p>
                  </a:txBody>
                  <a:tcPr marL="45720" marR="45720"/>
                </a:tc>
                <a:tc hMerge="1">
                  <a:txBody>
                    <a:bodyPr/>
                    <a:lstStyle/>
                    <a:p>
                      <a:endParaRPr lang="en-US"/>
                    </a:p>
                  </a:txBody>
                  <a:tcPr/>
                </a:tc>
                <a:tc>
                  <a:txBody>
                    <a:bodyPr/>
                    <a:lstStyle/>
                    <a:p>
                      <a:pPr algn="ctr"/>
                      <a:r>
                        <a:rPr lang="en-US" sz="1200" dirty="0">
                          <a:latin typeface="Calibri" panose="020F0502020204030204" pitchFamily="34" charset="0"/>
                          <a:cs typeface="Calibri" panose="020F0502020204030204" pitchFamily="34" charset="0"/>
                        </a:rPr>
                        <a:t>37.3%</a:t>
                      </a:r>
                    </a:p>
                  </a:txBody>
                  <a:tcPr marL="45720" marR="45720" anchor="ctr"/>
                </a:tc>
                <a:tc>
                  <a:txBody>
                    <a:bodyPr/>
                    <a:lstStyle/>
                    <a:p>
                      <a:pPr algn="ctr"/>
                      <a:r>
                        <a:rPr lang="en-US" sz="1200" dirty="0">
                          <a:latin typeface="Calibri" panose="020F0502020204030204" pitchFamily="34" charset="0"/>
                          <a:cs typeface="Calibri" panose="020F0502020204030204" pitchFamily="34" charset="0"/>
                        </a:rPr>
                        <a:t>56.2%</a:t>
                      </a:r>
                    </a:p>
                  </a:txBody>
                  <a:tcPr/>
                </a:tc>
                <a:tc gridSpan="3">
                  <a:txBody>
                    <a:bodyPr/>
                    <a:lstStyle/>
                    <a:p>
                      <a:pPr algn="l"/>
                      <a:r>
                        <a:rPr lang="en-US" sz="1200" dirty="0">
                          <a:latin typeface="Calibri" panose="020F0502020204030204" pitchFamily="34" charset="0"/>
                          <a:cs typeface="Calibri" panose="020F0502020204030204" pitchFamily="34" charset="0"/>
                        </a:rPr>
                        <a:t>       37.1%</a:t>
                      </a:r>
                    </a:p>
                  </a:txBody>
                  <a:tcPr marL="45720" marR="45720" anchor="ctr"/>
                </a:tc>
                <a:tc hMerge="1">
                  <a:txBody>
                    <a:bodyPr/>
                    <a:lstStyle/>
                    <a:p>
                      <a:endParaRPr lang="en-US"/>
                    </a:p>
                  </a:txBody>
                  <a:tcPr/>
                </a:tc>
                <a:tc hMerge="1">
                  <a:txBody>
                    <a:bodyPr/>
                    <a:lstStyle/>
                    <a:p>
                      <a:endParaRPr lang="en-US"/>
                    </a:p>
                  </a:txBody>
                  <a:tcPr/>
                </a:tc>
                <a:tc gridSpan="3">
                  <a:txBody>
                    <a:bodyPr/>
                    <a:lstStyle/>
                    <a:p>
                      <a:pPr algn="ctr"/>
                      <a:r>
                        <a:rPr lang="en-US" sz="1200" dirty="0">
                          <a:latin typeface="Calibri" panose="020F0502020204030204" pitchFamily="34" charset="0"/>
                          <a:cs typeface="Calibri" panose="020F0502020204030204" pitchFamily="34" charset="0"/>
                        </a:rPr>
                        <a:t>49.9%</a:t>
                      </a:r>
                    </a:p>
                  </a:txBody>
                  <a:tcPr marL="45720" marR="45720" anchor="ctr"/>
                </a:tc>
                <a:tc hMerge="1">
                  <a:txBody>
                    <a:bodyPr/>
                    <a:lstStyle/>
                    <a:p>
                      <a:endParaRPr lang="en-US"/>
                    </a:p>
                  </a:txBody>
                  <a:tcPr/>
                </a:tc>
                <a:tc hMerge="1">
                  <a:txBody>
                    <a:bodyPr/>
                    <a:lstStyle/>
                    <a:p>
                      <a:endParaRPr lang="en-US"/>
                    </a:p>
                  </a:txBody>
                  <a:tcPr/>
                </a:tc>
                <a:tc>
                  <a:txBody>
                    <a:bodyPr/>
                    <a:lstStyle/>
                    <a:p>
                      <a:pPr algn="ctr"/>
                      <a:r>
                        <a:rPr lang="en-US" sz="1200" dirty="0">
                          <a:latin typeface="Calibri" panose="020F0502020204030204" pitchFamily="34" charset="0"/>
                          <a:cs typeface="Calibri" panose="020F0502020204030204" pitchFamily="34" charset="0"/>
                        </a:rPr>
                        <a:t>24.4%</a:t>
                      </a:r>
                    </a:p>
                  </a:txBody>
                  <a:tcPr marL="45720" marR="45720" anchor="ctr"/>
                </a:tc>
                <a:extLst>
                  <a:ext uri="{0D108BD9-81ED-4DB2-BD59-A6C34878D82A}">
                    <a16:rowId xmlns:a16="http://schemas.microsoft.com/office/drawing/2014/main" val="3729939349"/>
                  </a:ext>
                </a:extLst>
              </a:tr>
              <a:tr h="262098">
                <a:tc>
                  <a:txBody>
                    <a:bodyPr/>
                    <a:lstStyle/>
                    <a:p>
                      <a:r>
                        <a:rPr lang="en-US" sz="1200" dirty="0">
                          <a:latin typeface="Calibri" panose="020F0502020204030204" pitchFamily="34" charset="0"/>
                          <a:cs typeface="Calibri" panose="020F0502020204030204" pitchFamily="34" charset="0"/>
                        </a:rPr>
                        <a:t>Women</a:t>
                      </a:r>
                    </a:p>
                  </a:txBody>
                  <a:tcPr marL="45720" marR="45720">
                    <a:lnB w="12700" cap="flat" cmpd="sng" algn="ctr">
                      <a:solidFill>
                        <a:schemeClr val="tx1"/>
                      </a:solidFill>
                      <a:prstDash val="solid"/>
                      <a:round/>
                      <a:headEnd type="none" w="med" len="med"/>
                      <a:tailEnd type="none" w="med" len="med"/>
                    </a:lnB>
                  </a:tcPr>
                </a:tc>
                <a:tc gridSpan="2">
                  <a:txBody>
                    <a:bodyPr/>
                    <a:lstStyle/>
                    <a:p>
                      <a:pPr algn="ctr"/>
                      <a:r>
                        <a:rPr lang="en-US" sz="1200" dirty="0">
                          <a:latin typeface="Calibri" panose="020F0502020204030204" pitchFamily="34" charset="0"/>
                          <a:cs typeface="Calibri" panose="020F0502020204030204" pitchFamily="34" charset="0"/>
                        </a:rPr>
                        <a:t>34.3%</a:t>
                      </a:r>
                    </a:p>
                  </a:txBody>
                  <a:tcPr marL="45720" marR="45720">
                    <a:lnB w="12700" cap="flat" cmpd="sng" algn="ctr">
                      <a:solidFill>
                        <a:schemeClr val="tx1"/>
                      </a:solidFill>
                      <a:prstDash val="solid"/>
                      <a:round/>
                      <a:headEnd type="none" w="med" len="med"/>
                      <a:tailEnd type="none" w="med" len="med"/>
                    </a:lnB>
                  </a:tcPr>
                </a:tc>
                <a:tc hMerge="1">
                  <a:txBody>
                    <a:bodyPr/>
                    <a:lstStyle/>
                    <a:p>
                      <a:endParaRPr lang="en-US"/>
                    </a:p>
                  </a:txBody>
                  <a:tcPr>
                    <a:lnB w="12700" cap="flat" cmpd="sng" algn="ctr">
                      <a:solidFill>
                        <a:schemeClr val="tx1"/>
                      </a:solidFill>
                      <a:prstDash val="solid"/>
                      <a:round/>
                      <a:headEnd type="none" w="med" len="med"/>
                      <a:tailEnd type="none" w="med" len="med"/>
                    </a:lnB>
                  </a:tcPr>
                </a:tc>
                <a:tc>
                  <a:txBody>
                    <a:bodyPr/>
                    <a:lstStyle/>
                    <a:p>
                      <a:pPr algn="ctr"/>
                      <a:r>
                        <a:rPr lang="en-US" sz="1200" dirty="0">
                          <a:latin typeface="Calibri" panose="020F0502020204030204" pitchFamily="34" charset="0"/>
                          <a:cs typeface="Calibri" panose="020F0502020204030204" pitchFamily="34" charset="0"/>
                        </a:rPr>
                        <a:t>56.2%</a:t>
                      </a:r>
                    </a:p>
                  </a:txBody>
                  <a:tcPr marL="45720" marR="45720" anchor="ctr">
                    <a:lnB w="12700" cap="flat" cmpd="sng" algn="ctr">
                      <a:solidFill>
                        <a:schemeClr val="tx1"/>
                      </a:solidFill>
                      <a:prstDash val="solid"/>
                      <a:round/>
                      <a:headEnd type="none" w="med" len="med"/>
                      <a:tailEnd type="none" w="med" len="med"/>
                    </a:lnB>
                  </a:tcPr>
                </a:tc>
                <a:tc>
                  <a:txBody>
                    <a:bodyPr/>
                    <a:lstStyle/>
                    <a:p>
                      <a:pPr algn="ctr"/>
                      <a:r>
                        <a:rPr lang="en-US" sz="1200" dirty="0">
                          <a:latin typeface="Calibri" panose="020F0502020204030204" pitchFamily="34" charset="0"/>
                          <a:cs typeface="Calibri" panose="020F0502020204030204" pitchFamily="34" charset="0"/>
                        </a:rPr>
                        <a:t>73.8%</a:t>
                      </a:r>
                    </a:p>
                  </a:txBody>
                  <a:tcPr>
                    <a:lnB w="12700" cap="flat" cmpd="sng" algn="ctr">
                      <a:solidFill>
                        <a:schemeClr val="tx1"/>
                      </a:solidFill>
                      <a:prstDash val="solid"/>
                      <a:round/>
                      <a:headEnd type="none" w="med" len="med"/>
                      <a:tailEnd type="none" w="med" len="med"/>
                    </a:lnB>
                  </a:tcPr>
                </a:tc>
                <a:tc gridSpan="4">
                  <a:txBody>
                    <a:bodyPr/>
                    <a:lstStyle/>
                    <a:p>
                      <a:pPr algn="l"/>
                      <a:r>
                        <a:rPr lang="en-US" sz="1200" dirty="0">
                          <a:latin typeface="Calibri" panose="020F0502020204030204" pitchFamily="34" charset="0"/>
                          <a:cs typeface="Calibri" panose="020F0502020204030204" pitchFamily="34" charset="0"/>
                        </a:rPr>
                        <a:t>       59.7%</a:t>
                      </a:r>
                    </a:p>
                  </a:txBody>
                  <a:tcPr marL="45720" marR="45720" anchor="ctr">
                    <a:lnB w="12700" cap="flat" cmpd="sng" algn="ctr">
                      <a:solidFill>
                        <a:schemeClr val="tx1"/>
                      </a:solidFill>
                      <a:prstDash val="solid"/>
                      <a:round/>
                      <a:headEnd type="none" w="med" len="med"/>
                      <a:tailEnd type="none" w="med" len="med"/>
                    </a:lnB>
                  </a:tcPr>
                </a:tc>
                <a:tc hMerge="1">
                  <a:txBody>
                    <a:bodyPr/>
                    <a:lstStyle/>
                    <a:p>
                      <a:endParaRPr lang="en-US"/>
                    </a:p>
                  </a:txBody>
                  <a:tcPr>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pPr algn="l"/>
                      <a:r>
                        <a:rPr lang="en-US" sz="1200" dirty="0">
                          <a:latin typeface="Calibri" panose="020F0502020204030204" pitchFamily="34" charset="0"/>
                          <a:cs typeface="Calibri" panose="020F0502020204030204" pitchFamily="34" charset="0"/>
                        </a:rPr>
                        <a:t>      66.2%</a:t>
                      </a:r>
                    </a:p>
                  </a:txBody>
                  <a:tcPr marL="45720" marR="45720" anchor="ctr">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algn="ctr"/>
                      <a:r>
                        <a:rPr lang="en-US" sz="1200" dirty="0">
                          <a:latin typeface="Calibri" panose="020F0502020204030204" pitchFamily="34" charset="0"/>
                          <a:cs typeface="Calibri" panose="020F0502020204030204" pitchFamily="34" charset="0"/>
                        </a:rPr>
                        <a:t>44.1%</a:t>
                      </a:r>
                    </a:p>
                  </a:txBody>
                  <a:tcPr marL="45720" marR="4572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1893240"/>
                  </a:ext>
                </a:extLst>
              </a:tr>
            </a:tbl>
          </a:graphicData>
        </a:graphic>
      </p:graphicFrame>
      <p:sp>
        <p:nvSpPr>
          <p:cNvPr id="14" name="Rectangle 13">
            <a:extLst>
              <a:ext uri="{FF2B5EF4-FFF2-40B4-BE49-F238E27FC236}">
                <a16:creationId xmlns:a16="http://schemas.microsoft.com/office/drawing/2014/main" id="{7081FA1F-9C4C-4CDA-9C95-0BC7CE4295EF}"/>
              </a:ext>
            </a:extLst>
          </p:cNvPr>
          <p:cNvSpPr/>
          <p:nvPr/>
        </p:nvSpPr>
        <p:spPr>
          <a:xfrm>
            <a:off x="76592" y="5237799"/>
            <a:ext cx="6967670" cy="892552"/>
          </a:xfrm>
          <a:prstGeom prst="rect">
            <a:avLst/>
          </a:prstGeom>
        </p:spPr>
        <p:txBody>
          <a:bodyPr wrap="square">
            <a:spAutoFit/>
          </a:bodyPr>
          <a:lstStyle/>
          <a:p>
            <a:pPr algn="just"/>
            <a:r>
              <a:rPr lang="en-US" sz="1000" i="1" dirty="0">
                <a:solidFill>
                  <a:srgbClr val="000000"/>
                </a:solidFill>
                <a:latin typeface="Calibri" panose="020F0502020204030204" pitchFamily="34" charset="0"/>
                <a:ea typeface="Calibri" panose="020F0502020204030204" pitchFamily="34" charset="0"/>
                <a:cs typeface="Calibri" panose="020F0502020204030204" pitchFamily="34" charset="0"/>
              </a:rPr>
              <a:t>Note: </a:t>
            </a:r>
            <a:r>
              <a:rPr lang="en-US" sz="1000" b="1" dirty="0">
                <a:latin typeface="Calibri" panose="020F0502020204030204" pitchFamily="34" charset="0"/>
                <a:cs typeface="Calibri" panose="020F0502020204030204" pitchFamily="34" charset="0"/>
              </a:rPr>
              <a:t>Cohort of respondents born between 1978 and 1988</a:t>
            </a:r>
            <a:r>
              <a:rPr lang="en-US" sz="1000" dirty="0">
                <a:latin typeface="Calibri" panose="020F0502020204030204" pitchFamily="34" charset="0"/>
                <a:cs typeface="Calibri" panose="020F0502020204030204" pitchFamily="34" charset="0"/>
              </a:rPr>
              <a:t>. </a:t>
            </a:r>
            <a:r>
              <a:rPr lang="en-US" sz="1000" dirty="0">
                <a:solidFill>
                  <a:srgbClr val="000000"/>
                </a:solidFill>
                <a:latin typeface="Calibri" panose="020F0502020204030204" pitchFamily="34" charset="0"/>
                <a:ea typeface="Calibri" panose="020F0502020204030204" pitchFamily="34" charset="0"/>
                <a:cs typeface="Calibri" panose="020F0502020204030204" pitchFamily="34" charset="0"/>
              </a:rPr>
              <a:t>Northern Europe: Denmark, Finland, Norway, Sweden, Iceland. Baltic States: Estonia, Lithuania, Latvia. Western Europe: Austria, Belgium, United Kingdom, France, Germany, Ireland, The Netherlands, Switzerland. Southern Europe: Portugal, Spain. </a:t>
            </a:r>
            <a:endParaRPr lang="en-US" sz="1000" i="1" dirty="0">
              <a:solidFill>
                <a:srgbClr val="44546A"/>
              </a:solidFill>
              <a:latin typeface="Calibri" panose="020F0502020204030204" pitchFamily="34" charset="0"/>
              <a:ea typeface="Calibri" panose="020F0502020204030204" pitchFamily="34" charset="0"/>
              <a:cs typeface="Calibri" panose="020F0502020204030204" pitchFamily="34" charset="0"/>
            </a:endParaRPr>
          </a:p>
          <a:p>
            <a:pPr algn="just"/>
            <a:r>
              <a:rPr lang="en-US" sz="1000" i="1" dirty="0">
                <a:solidFill>
                  <a:srgbClr val="000000"/>
                </a:solidFill>
                <a:latin typeface="Calibri" panose="020F0502020204030204" pitchFamily="34" charset="0"/>
                <a:ea typeface="Calibri" panose="020F0502020204030204" pitchFamily="34" charset="0"/>
                <a:cs typeface="Calibri" panose="020F0502020204030204" pitchFamily="34" charset="0"/>
              </a:rPr>
              <a:t>Source: </a:t>
            </a:r>
            <a:r>
              <a:rPr lang="en-US" sz="1000" dirty="0">
                <a:solidFill>
                  <a:srgbClr val="000000"/>
                </a:solidFill>
                <a:latin typeface="Calibri" panose="020F0502020204030204" pitchFamily="34" charset="0"/>
                <a:ea typeface="Calibri" panose="020F0502020204030204" pitchFamily="34" charset="0"/>
                <a:cs typeface="Calibri" panose="020F0502020204030204" pitchFamily="34" charset="0"/>
              </a:rPr>
              <a:t>Authors’ elaborations of the European Social Survey Round 9, 2018</a:t>
            </a:r>
            <a:r>
              <a:rPr lang="en-US" sz="1000" i="1" dirty="0">
                <a:solidFill>
                  <a:srgbClr val="44546A"/>
                </a:solidFill>
                <a:latin typeface="Calibri" panose="020F0502020204030204" pitchFamily="34" charset="0"/>
                <a:ea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ea typeface="Calibri" panose="020F0502020204030204" pitchFamily="34" charset="0"/>
                <a:cs typeface="Calibri" panose="020F0502020204030204" pitchFamily="34" charset="0"/>
              </a:rPr>
              <a:t> Post-stratification weights have been applied for between-countries analyses. </a:t>
            </a:r>
            <a:endParaRPr lang="en-US" sz="1000" i="1" dirty="0">
              <a:solidFill>
                <a:srgbClr val="44546A"/>
              </a:solidFill>
              <a:latin typeface="Calibri" panose="020F0502020204030204" pitchFamily="34" charset="0"/>
              <a:ea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5C38C298-5D0A-4811-AE78-36D59DF83045}"/>
              </a:ext>
            </a:extLst>
          </p:cNvPr>
          <p:cNvSpPr/>
          <p:nvPr/>
        </p:nvSpPr>
        <p:spPr>
          <a:xfrm>
            <a:off x="6910485" y="2406519"/>
            <a:ext cx="2064850" cy="2308324"/>
          </a:xfrm>
          <a:prstGeom prst="rect">
            <a:avLst/>
          </a:prstGeom>
        </p:spPr>
        <p:txBody>
          <a:bodyPr wrap="square">
            <a:spAutoFit/>
          </a:bodyPr>
          <a:lstStyle/>
          <a:p>
            <a:pPr marL="285750" indent="-285750">
              <a:buFont typeface="Wingdings" pitchFamily="2" charset="2"/>
              <a:buChar char="Ø"/>
            </a:pPr>
            <a:r>
              <a:rPr lang="en-US" sz="1600" dirty="0">
                <a:latin typeface="Calibri" panose="020F0502020204030204" pitchFamily="34" charset="0"/>
                <a:cs typeface="Calibri" panose="020F0502020204030204" pitchFamily="34" charset="0"/>
              </a:rPr>
              <a:t>Italy, a </a:t>
            </a:r>
            <a:r>
              <a:rPr lang="en-US" sz="1600" b="1" dirty="0">
                <a:latin typeface="Calibri" panose="020F0502020204030204" pitchFamily="34" charset="0"/>
                <a:cs typeface="Calibri" panose="020F0502020204030204" pitchFamily="34" charset="0"/>
              </a:rPr>
              <a:t>unicum</a:t>
            </a:r>
            <a:r>
              <a:rPr lang="en-US" sz="1600" dirty="0">
                <a:latin typeface="Calibri" panose="020F0502020204030204" pitchFamily="34" charset="0"/>
                <a:cs typeface="Calibri" panose="020F0502020204030204" pitchFamily="34" charset="0"/>
              </a:rPr>
              <a:t> in the European panorama?</a:t>
            </a:r>
          </a:p>
          <a:p>
            <a:pPr marL="285750" indent="-285750">
              <a:buFont typeface="Wingdings" pitchFamily="2" charset="2"/>
              <a:buChar char="Ø"/>
            </a:pPr>
            <a:r>
              <a:rPr lang="en-US" sz="1600" dirty="0">
                <a:latin typeface="Calibri" panose="020F0502020204030204" pitchFamily="34" charset="0"/>
                <a:cs typeface="Calibri" panose="020F0502020204030204" pitchFamily="34" charset="0"/>
              </a:rPr>
              <a:t>The </a:t>
            </a:r>
            <a:r>
              <a:rPr lang="en-US" sz="1600" b="1" dirty="0">
                <a:latin typeface="Calibri" panose="020F0502020204030204" pitchFamily="34" charset="0"/>
                <a:cs typeface="Calibri" panose="020F0502020204030204" pitchFamily="34" charset="0"/>
              </a:rPr>
              <a:t>“latest-late” </a:t>
            </a:r>
            <a:r>
              <a:rPr lang="en-US" sz="1600" dirty="0">
                <a:latin typeface="Calibri" panose="020F0502020204030204" pitchFamily="34" charset="0"/>
                <a:cs typeface="Calibri" panose="020F0502020204030204" pitchFamily="34" charset="0"/>
              </a:rPr>
              <a:t>transition to adulthood associated to the “lowest-low” fertility rates. </a:t>
            </a:r>
          </a:p>
        </p:txBody>
      </p:sp>
    </p:spTree>
    <p:extLst>
      <p:ext uri="{BB962C8B-B14F-4D97-AF65-F5344CB8AC3E}">
        <p14:creationId xmlns:p14="http://schemas.microsoft.com/office/powerpoint/2010/main" val="37421443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FF289A-A547-5168-A0B6-016FEA8C2F7D}"/>
              </a:ext>
            </a:extLst>
          </p:cNvPr>
          <p:cNvSpPr/>
          <p:nvPr/>
        </p:nvSpPr>
        <p:spPr>
          <a:xfrm>
            <a:off x="0" y="6339662"/>
            <a:ext cx="9144000" cy="510364"/>
          </a:xfrm>
          <a:prstGeom prst="rect">
            <a:avLst/>
          </a:prstGeom>
          <a:solidFill>
            <a:srgbClr val="BA0C2F"/>
          </a:solidFill>
          <a:ln>
            <a:solidFill>
              <a:srgbClr val="BA0C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BA0C2F"/>
              </a:solidFill>
            </a:endParaRPr>
          </a:p>
        </p:txBody>
      </p:sp>
      <p:sp>
        <p:nvSpPr>
          <p:cNvPr id="22" name="Rectangle 21">
            <a:extLst>
              <a:ext uri="{FF2B5EF4-FFF2-40B4-BE49-F238E27FC236}">
                <a16:creationId xmlns:a16="http://schemas.microsoft.com/office/drawing/2014/main" id="{6E6AF16D-47F9-4748-A10B-D0EF6D460287}"/>
              </a:ext>
            </a:extLst>
          </p:cNvPr>
          <p:cNvSpPr/>
          <p:nvPr/>
        </p:nvSpPr>
        <p:spPr>
          <a:xfrm>
            <a:off x="1361807" y="3549392"/>
            <a:ext cx="6420395" cy="4037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Footer Placeholder 1">
            <a:extLst>
              <a:ext uri="{FF2B5EF4-FFF2-40B4-BE49-F238E27FC236}">
                <a16:creationId xmlns:a16="http://schemas.microsoft.com/office/drawing/2014/main" id="{1631928D-2D8E-40FF-967F-D6E745911A36}"/>
              </a:ext>
            </a:extLst>
          </p:cNvPr>
          <p:cNvSpPr>
            <a:spLocks noGrp="1"/>
          </p:cNvSpPr>
          <p:nvPr>
            <p:ph type="ftr" sz="quarter" idx="11"/>
          </p:nvPr>
        </p:nvSpPr>
        <p:spPr>
          <a:xfrm>
            <a:off x="3024188" y="6428544"/>
            <a:ext cx="3529012" cy="273844"/>
          </a:xfrm>
        </p:spPr>
        <p:txBody>
          <a:bodyPr/>
          <a:lstStyle/>
          <a:p>
            <a:pPr defTabSz="342884">
              <a:buClr>
                <a:srgbClr val="0046AD"/>
              </a:buClr>
              <a:defRPr/>
            </a:pPr>
            <a:r>
              <a:rPr lang="en-US" dirty="0">
                <a:solidFill>
                  <a:schemeClr val="bg1"/>
                </a:solidFill>
                <a:latin typeface="Calibri" panose="020F0502020204030204" pitchFamily="34" charset="0"/>
                <a:cs typeface="Calibri" panose="020F0502020204030204" pitchFamily="34" charset="0"/>
              </a:rPr>
              <a:t>Summer Incubator Workshops  2022, Badolato Luca</a:t>
            </a:r>
          </a:p>
        </p:txBody>
      </p:sp>
      <p:sp>
        <p:nvSpPr>
          <p:cNvPr id="10" name="Title 1">
            <a:extLst>
              <a:ext uri="{FF2B5EF4-FFF2-40B4-BE49-F238E27FC236}">
                <a16:creationId xmlns:a16="http://schemas.microsoft.com/office/drawing/2014/main" id="{D67FBEF7-4B01-42DA-81F5-24CA3B53CCB0}"/>
              </a:ext>
            </a:extLst>
          </p:cNvPr>
          <p:cNvSpPr>
            <a:spLocks noGrp="1"/>
          </p:cNvSpPr>
          <p:nvPr>
            <p:ph type="title"/>
          </p:nvPr>
        </p:nvSpPr>
        <p:spPr>
          <a:xfrm>
            <a:off x="533399" y="826704"/>
            <a:ext cx="8353426" cy="629141"/>
          </a:xfrm>
        </p:spPr>
        <p:txBody>
          <a:bodyPr>
            <a:noAutofit/>
          </a:bodyPr>
          <a:lstStyle/>
          <a:p>
            <a:r>
              <a:rPr lang="en-US" sz="3400" dirty="0">
                <a:solidFill>
                  <a:srgbClr val="C00000"/>
                </a:solidFill>
                <a:latin typeface="Calibri" panose="020F0502020204030204" pitchFamily="34" charset="0"/>
                <a:cs typeface="Calibri" panose="020F0502020204030204" pitchFamily="34" charset="0"/>
              </a:rPr>
              <a:t>Data and methods</a:t>
            </a:r>
          </a:p>
        </p:txBody>
      </p:sp>
      <p:pic>
        <p:nvPicPr>
          <p:cNvPr id="3" name="Picture 2">
            <a:extLst>
              <a:ext uri="{FF2B5EF4-FFF2-40B4-BE49-F238E27FC236}">
                <a16:creationId xmlns:a16="http://schemas.microsoft.com/office/drawing/2014/main" id="{5AC467AE-C53A-065A-F6CA-A0BD2BFF3D2F}"/>
              </a:ext>
            </a:extLst>
          </p:cNvPr>
          <p:cNvPicPr>
            <a:picLocks noChangeAspect="1"/>
          </p:cNvPicPr>
          <p:nvPr/>
        </p:nvPicPr>
        <p:blipFill>
          <a:blip r:embed="rId3"/>
          <a:stretch>
            <a:fillRect/>
          </a:stretch>
        </p:blipFill>
        <p:spPr>
          <a:xfrm>
            <a:off x="270429" y="6326756"/>
            <a:ext cx="2690451" cy="531244"/>
          </a:xfrm>
          <a:prstGeom prst="rect">
            <a:avLst/>
          </a:prstGeom>
        </p:spPr>
      </p:pic>
      <p:sp>
        <p:nvSpPr>
          <p:cNvPr id="11" name="Footer Placeholder 1">
            <a:extLst>
              <a:ext uri="{FF2B5EF4-FFF2-40B4-BE49-F238E27FC236}">
                <a16:creationId xmlns:a16="http://schemas.microsoft.com/office/drawing/2014/main" id="{317CAE7D-6866-7F90-99A9-A5A28DD00838}"/>
              </a:ext>
            </a:extLst>
          </p:cNvPr>
          <p:cNvSpPr txBox="1">
            <a:spLocks/>
          </p:cNvSpPr>
          <p:nvPr/>
        </p:nvSpPr>
        <p:spPr>
          <a:xfrm>
            <a:off x="8447520" y="6446633"/>
            <a:ext cx="373035" cy="273844"/>
          </a:xfrm>
          <a:prstGeom prst="rect">
            <a:avLst/>
          </a:prstGeom>
        </p:spPr>
        <p:txBody>
          <a:bodyPr vert="horz" lIns="68580" tIns="34290" rIns="68580" bIns="34290" rtlCol="0" anchor="ct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884">
              <a:buClr>
                <a:srgbClr val="0046AD"/>
              </a:buClr>
              <a:defRPr/>
            </a:pPr>
            <a:r>
              <a:rPr lang="en-US" sz="900" dirty="0">
                <a:solidFill>
                  <a:schemeClr val="bg1"/>
                </a:solidFill>
                <a:latin typeface="Calibri" panose="020F0502020204030204" pitchFamily="34" charset="0"/>
                <a:cs typeface="Calibri" panose="020F0502020204030204" pitchFamily="34" charset="0"/>
              </a:rPr>
              <a:t>41</a:t>
            </a:r>
            <a:endParaRPr lang="en-US" sz="788" dirty="0">
              <a:solidFill>
                <a:schemeClr val="bg1"/>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FF0341ED-FAF1-CEF3-6760-370943D34FA7}"/>
              </a:ext>
            </a:extLst>
          </p:cNvPr>
          <p:cNvSpPr txBox="1"/>
          <p:nvPr/>
        </p:nvSpPr>
        <p:spPr>
          <a:xfrm>
            <a:off x="573024" y="3438144"/>
            <a:ext cx="8119872" cy="369332"/>
          </a:xfrm>
          <a:prstGeom prst="rect">
            <a:avLst/>
          </a:prstGeom>
          <a:noFill/>
        </p:spPr>
        <p:txBody>
          <a:bodyPr wrap="square" rtlCol="0">
            <a:spAutoFit/>
          </a:bodyPr>
          <a:lstStyle/>
          <a:p>
            <a:r>
              <a:rPr lang="en-US" dirty="0"/>
              <a:t> </a:t>
            </a:r>
          </a:p>
        </p:txBody>
      </p:sp>
      <p:pic>
        <p:nvPicPr>
          <p:cNvPr id="55" name="Picture 54">
            <a:extLst>
              <a:ext uri="{FF2B5EF4-FFF2-40B4-BE49-F238E27FC236}">
                <a16:creationId xmlns:a16="http://schemas.microsoft.com/office/drawing/2014/main" id="{EBD84496-0421-4CD3-9081-14890E177FD8}"/>
              </a:ext>
            </a:extLst>
          </p:cNvPr>
          <p:cNvPicPr>
            <a:picLocks noChangeAspect="1"/>
          </p:cNvPicPr>
          <p:nvPr/>
        </p:nvPicPr>
        <p:blipFill rotWithShape="1">
          <a:blip r:embed="rId4"/>
          <a:srcRect r="15143"/>
          <a:stretch/>
        </p:blipFill>
        <p:spPr>
          <a:xfrm>
            <a:off x="810478" y="1455845"/>
            <a:ext cx="7523044" cy="4390182"/>
          </a:xfrm>
          <a:prstGeom prst="rect">
            <a:avLst/>
          </a:prstGeom>
        </p:spPr>
      </p:pic>
    </p:spTree>
    <p:extLst>
      <p:ext uri="{BB962C8B-B14F-4D97-AF65-F5344CB8AC3E}">
        <p14:creationId xmlns:p14="http://schemas.microsoft.com/office/powerpoint/2010/main" val="3563310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FF289A-A547-5168-A0B6-016FEA8C2F7D}"/>
              </a:ext>
            </a:extLst>
          </p:cNvPr>
          <p:cNvSpPr/>
          <p:nvPr/>
        </p:nvSpPr>
        <p:spPr>
          <a:xfrm>
            <a:off x="0" y="6339662"/>
            <a:ext cx="9144000" cy="510364"/>
          </a:xfrm>
          <a:prstGeom prst="rect">
            <a:avLst/>
          </a:prstGeom>
          <a:solidFill>
            <a:srgbClr val="BA0C2F"/>
          </a:solidFill>
          <a:ln>
            <a:solidFill>
              <a:srgbClr val="BA0C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BA0C2F"/>
              </a:solidFill>
            </a:endParaRPr>
          </a:p>
        </p:txBody>
      </p:sp>
      <p:sp>
        <p:nvSpPr>
          <p:cNvPr id="22" name="Rectangle 21">
            <a:extLst>
              <a:ext uri="{FF2B5EF4-FFF2-40B4-BE49-F238E27FC236}">
                <a16:creationId xmlns:a16="http://schemas.microsoft.com/office/drawing/2014/main" id="{6E6AF16D-47F9-4748-A10B-D0EF6D460287}"/>
              </a:ext>
            </a:extLst>
          </p:cNvPr>
          <p:cNvSpPr/>
          <p:nvPr/>
        </p:nvSpPr>
        <p:spPr>
          <a:xfrm>
            <a:off x="1361807" y="3549392"/>
            <a:ext cx="6420395" cy="4037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Footer Placeholder 1">
            <a:extLst>
              <a:ext uri="{FF2B5EF4-FFF2-40B4-BE49-F238E27FC236}">
                <a16:creationId xmlns:a16="http://schemas.microsoft.com/office/drawing/2014/main" id="{1631928D-2D8E-40FF-967F-D6E745911A36}"/>
              </a:ext>
            </a:extLst>
          </p:cNvPr>
          <p:cNvSpPr>
            <a:spLocks noGrp="1"/>
          </p:cNvSpPr>
          <p:nvPr>
            <p:ph type="ftr" sz="quarter" idx="11"/>
          </p:nvPr>
        </p:nvSpPr>
        <p:spPr>
          <a:xfrm>
            <a:off x="3024188" y="6428544"/>
            <a:ext cx="3529012" cy="273844"/>
          </a:xfrm>
        </p:spPr>
        <p:txBody>
          <a:bodyPr/>
          <a:lstStyle/>
          <a:p>
            <a:pPr defTabSz="342884">
              <a:buClr>
                <a:srgbClr val="0046AD"/>
              </a:buClr>
              <a:defRPr/>
            </a:pPr>
            <a:r>
              <a:rPr lang="en-US" dirty="0">
                <a:solidFill>
                  <a:schemeClr val="bg1"/>
                </a:solidFill>
                <a:latin typeface="Calibri" panose="020F0502020204030204" pitchFamily="34" charset="0"/>
                <a:cs typeface="Calibri" panose="020F0502020204030204" pitchFamily="34" charset="0"/>
              </a:rPr>
              <a:t>Summer Incubator Workshops  2022, Badolato Luca</a:t>
            </a:r>
          </a:p>
        </p:txBody>
      </p:sp>
      <p:sp>
        <p:nvSpPr>
          <p:cNvPr id="10" name="Title 1">
            <a:extLst>
              <a:ext uri="{FF2B5EF4-FFF2-40B4-BE49-F238E27FC236}">
                <a16:creationId xmlns:a16="http://schemas.microsoft.com/office/drawing/2014/main" id="{D67FBEF7-4B01-42DA-81F5-24CA3B53CCB0}"/>
              </a:ext>
            </a:extLst>
          </p:cNvPr>
          <p:cNvSpPr>
            <a:spLocks noGrp="1"/>
          </p:cNvSpPr>
          <p:nvPr>
            <p:ph type="title"/>
          </p:nvPr>
        </p:nvSpPr>
        <p:spPr>
          <a:xfrm>
            <a:off x="533399" y="826704"/>
            <a:ext cx="8353426" cy="629141"/>
          </a:xfrm>
        </p:spPr>
        <p:txBody>
          <a:bodyPr>
            <a:noAutofit/>
          </a:bodyPr>
          <a:lstStyle/>
          <a:p>
            <a:r>
              <a:rPr lang="en-US" sz="3400" dirty="0">
                <a:solidFill>
                  <a:srgbClr val="C00000"/>
                </a:solidFill>
                <a:latin typeface="Calibri" panose="020F0502020204030204" pitchFamily="34" charset="0"/>
                <a:cs typeface="Calibri" panose="020F0502020204030204" pitchFamily="34" charset="0"/>
              </a:rPr>
              <a:t>Sequence Analysis</a:t>
            </a:r>
          </a:p>
        </p:txBody>
      </p:sp>
      <p:pic>
        <p:nvPicPr>
          <p:cNvPr id="3" name="Picture 2">
            <a:extLst>
              <a:ext uri="{FF2B5EF4-FFF2-40B4-BE49-F238E27FC236}">
                <a16:creationId xmlns:a16="http://schemas.microsoft.com/office/drawing/2014/main" id="{5AC467AE-C53A-065A-F6CA-A0BD2BFF3D2F}"/>
              </a:ext>
            </a:extLst>
          </p:cNvPr>
          <p:cNvPicPr>
            <a:picLocks noChangeAspect="1"/>
          </p:cNvPicPr>
          <p:nvPr/>
        </p:nvPicPr>
        <p:blipFill>
          <a:blip r:embed="rId3"/>
          <a:stretch>
            <a:fillRect/>
          </a:stretch>
        </p:blipFill>
        <p:spPr>
          <a:xfrm>
            <a:off x="270429" y="6326756"/>
            <a:ext cx="2690451" cy="531244"/>
          </a:xfrm>
          <a:prstGeom prst="rect">
            <a:avLst/>
          </a:prstGeom>
        </p:spPr>
      </p:pic>
      <p:sp>
        <p:nvSpPr>
          <p:cNvPr id="11" name="Footer Placeholder 1">
            <a:extLst>
              <a:ext uri="{FF2B5EF4-FFF2-40B4-BE49-F238E27FC236}">
                <a16:creationId xmlns:a16="http://schemas.microsoft.com/office/drawing/2014/main" id="{317CAE7D-6866-7F90-99A9-A5A28DD00838}"/>
              </a:ext>
            </a:extLst>
          </p:cNvPr>
          <p:cNvSpPr txBox="1">
            <a:spLocks/>
          </p:cNvSpPr>
          <p:nvPr/>
        </p:nvSpPr>
        <p:spPr>
          <a:xfrm>
            <a:off x="8447520" y="6446633"/>
            <a:ext cx="373035" cy="273844"/>
          </a:xfrm>
          <a:prstGeom prst="rect">
            <a:avLst/>
          </a:prstGeom>
        </p:spPr>
        <p:txBody>
          <a:bodyPr vert="horz" lIns="68580" tIns="34290" rIns="68580" bIns="34290" rtlCol="0" anchor="ct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884">
              <a:buClr>
                <a:srgbClr val="0046AD"/>
              </a:buClr>
              <a:defRPr/>
            </a:pPr>
            <a:r>
              <a:rPr lang="en-US" sz="900" dirty="0">
                <a:solidFill>
                  <a:schemeClr val="bg1"/>
                </a:solidFill>
                <a:latin typeface="Calibri" panose="020F0502020204030204" pitchFamily="34" charset="0"/>
                <a:cs typeface="Calibri" panose="020F0502020204030204" pitchFamily="34" charset="0"/>
              </a:rPr>
              <a:t>42</a:t>
            </a:r>
            <a:endParaRPr lang="en-US" sz="788" dirty="0">
              <a:solidFill>
                <a:schemeClr val="bg1"/>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FF0341ED-FAF1-CEF3-6760-370943D34FA7}"/>
              </a:ext>
            </a:extLst>
          </p:cNvPr>
          <p:cNvSpPr txBox="1"/>
          <p:nvPr/>
        </p:nvSpPr>
        <p:spPr>
          <a:xfrm>
            <a:off x="573024" y="3438144"/>
            <a:ext cx="8119872" cy="369332"/>
          </a:xfrm>
          <a:prstGeom prst="rect">
            <a:avLst/>
          </a:prstGeom>
          <a:noFill/>
        </p:spPr>
        <p:txBody>
          <a:bodyPr wrap="square" rtlCol="0">
            <a:spAutoFit/>
          </a:bodyPr>
          <a:lstStyle/>
          <a:p>
            <a:r>
              <a:rPr lang="en-US" dirty="0"/>
              <a:t> </a:t>
            </a:r>
          </a:p>
        </p:txBody>
      </p:sp>
      <p:pic>
        <p:nvPicPr>
          <p:cNvPr id="4" name="Picture 3">
            <a:extLst>
              <a:ext uri="{FF2B5EF4-FFF2-40B4-BE49-F238E27FC236}">
                <a16:creationId xmlns:a16="http://schemas.microsoft.com/office/drawing/2014/main" id="{B1FC49E0-98E3-4E6D-93B6-A8732076466F}"/>
              </a:ext>
            </a:extLst>
          </p:cNvPr>
          <p:cNvPicPr>
            <a:picLocks noChangeAspect="1"/>
          </p:cNvPicPr>
          <p:nvPr/>
        </p:nvPicPr>
        <p:blipFill>
          <a:blip r:embed="rId4"/>
          <a:stretch>
            <a:fillRect/>
          </a:stretch>
        </p:blipFill>
        <p:spPr>
          <a:xfrm>
            <a:off x="779769" y="1422480"/>
            <a:ext cx="7584461" cy="4608816"/>
          </a:xfrm>
          <a:prstGeom prst="rect">
            <a:avLst/>
          </a:prstGeom>
        </p:spPr>
      </p:pic>
    </p:spTree>
    <p:extLst>
      <p:ext uri="{BB962C8B-B14F-4D97-AF65-F5344CB8AC3E}">
        <p14:creationId xmlns:p14="http://schemas.microsoft.com/office/powerpoint/2010/main" val="38421826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FF289A-A547-5168-A0B6-016FEA8C2F7D}"/>
              </a:ext>
            </a:extLst>
          </p:cNvPr>
          <p:cNvSpPr/>
          <p:nvPr/>
        </p:nvSpPr>
        <p:spPr>
          <a:xfrm>
            <a:off x="0" y="6339662"/>
            <a:ext cx="9144000" cy="510364"/>
          </a:xfrm>
          <a:prstGeom prst="rect">
            <a:avLst/>
          </a:prstGeom>
          <a:solidFill>
            <a:srgbClr val="BA0C2F"/>
          </a:solidFill>
          <a:ln>
            <a:solidFill>
              <a:srgbClr val="BA0C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BA0C2F"/>
              </a:solidFill>
            </a:endParaRPr>
          </a:p>
        </p:txBody>
      </p:sp>
      <p:sp>
        <p:nvSpPr>
          <p:cNvPr id="22" name="Rectangle 21">
            <a:extLst>
              <a:ext uri="{FF2B5EF4-FFF2-40B4-BE49-F238E27FC236}">
                <a16:creationId xmlns:a16="http://schemas.microsoft.com/office/drawing/2014/main" id="{6E6AF16D-47F9-4748-A10B-D0EF6D460287}"/>
              </a:ext>
            </a:extLst>
          </p:cNvPr>
          <p:cNvSpPr/>
          <p:nvPr/>
        </p:nvSpPr>
        <p:spPr>
          <a:xfrm>
            <a:off x="1361807" y="3549392"/>
            <a:ext cx="6420395" cy="4037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Footer Placeholder 1">
            <a:extLst>
              <a:ext uri="{FF2B5EF4-FFF2-40B4-BE49-F238E27FC236}">
                <a16:creationId xmlns:a16="http://schemas.microsoft.com/office/drawing/2014/main" id="{1631928D-2D8E-40FF-967F-D6E745911A36}"/>
              </a:ext>
            </a:extLst>
          </p:cNvPr>
          <p:cNvSpPr>
            <a:spLocks noGrp="1"/>
          </p:cNvSpPr>
          <p:nvPr>
            <p:ph type="ftr" sz="quarter" idx="11"/>
          </p:nvPr>
        </p:nvSpPr>
        <p:spPr>
          <a:xfrm>
            <a:off x="3024188" y="6428544"/>
            <a:ext cx="3529012" cy="273844"/>
          </a:xfrm>
        </p:spPr>
        <p:txBody>
          <a:bodyPr/>
          <a:lstStyle/>
          <a:p>
            <a:pPr defTabSz="342884">
              <a:buClr>
                <a:srgbClr val="0046AD"/>
              </a:buClr>
              <a:defRPr/>
            </a:pPr>
            <a:r>
              <a:rPr lang="en-US" dirty="0">
                <a:solidFill>
                  <a:schemeClr val="bg1"/>
                </a:solidFill>
                <a:latin typeface="Calibri" panose="020F0502020204030204" pitchFamily="34" charset="0"/>
                <a:cs typeface="Calibri" panose="020F0502020204030204" pitchFamily="34" charset="0"/>
              </a:rPr>
              <a:t>Summer Incubator Workshops  2022, Badolato Luca</a:t>
            </a:r>
          </a:p>
        </p:txBody>
      </p:sp>
      <p:sp>
        <p:nvSpPr>
          <p:cNvPr id="10" name="Title 1">
            <a:extLst>
              <a:ext uri="{FF2B5EF4-FFF2-40B4-BE49-F238E27FC236}">
                <a16:creationId xmlns:a16="http://schemas.microsoft.com/office/drawing/2014/main" id="{D67FBEF7-4B01-42DA-81F5-24CA3B53CCB0}"/>
              </a:ext>
            </a:extLst>
          </p:cNvPr>
          <p:cNvSpPr>
            <a:spLocks noGrp="1"/>
          </p:cNvSpPr>
          <p:nvPr>
            <p:ph type="title"/>
          </p:nvPr>
        </p:nvSpPr>
        <p:spPr>
          <a:xfrm>
            <a:off x="533399" y="826704"/>
            <a:ext cx="8353426" cy="990807"/>
          </a:xfrm>
        </p:spPr>
        <p:txBody>
          <a:bodyPr>
            <a:noAutofit/>
          </a:bodyPr>
          <a:lstStyle/>
          <a:p>
            <a:r>
              <a:rPr lang="en-US" sz="3400" dirty="0">
                <a:solidFill>
                  <a:srgbClr val="C00000"/>
                </a:solidFill>
                <a:latin typeface="Calibri" panose="020F0502020204030204" pitchFamily="34" charset="0"/>
                <a:cs typeface="Calibri" panose="020F0502020204030204" pitchFamily="34" charset="0"/>
              </a:rPr>
              <a:t>Multinomial logistic regression</a:t>
            </a:r>
            <a:br>
              <a:rPr lang="en-US" sz="3400" dirty="0">
                <a:solidFill>
                  <a:srgbClr val="C00000"/>
                </a:solidFill>
                <a:latin typeface="Calibri" panose="020F0502020204030204" pitchFamily="34" charset="0"/>
                <a:cs typeface="Calibri" panose="020F0502020204030204" pitchFamily="34" charset="0"/>
              </a:rPr>
            </a:br>
            <a:r>
              <a:rPr lang="en-US" sz="2400" dirty="0">
                <a:solidFill>
                  <a:srgbClr val="C00000"/>
                </a:solidFill>
                <a:latin typeface="Calibri" panose="020F0502020204030204" pitchFamily="34" charset="0"/>
                <a:cs typeface="Calibri" panose="020F0502020204030204" pitchFamily="34" charset="0"/>
              </a:rPr>
              <a:t>Predicted probabilities by gender and cohort</a:t>
            </a:r>
            <a:endParaRPr lang="en-US" sz="3400" dirty="0">
              <a:solidFill>
                <a:srgbClr val="C00000"/>
              </a:solidFill>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5AC467AE-C53A-065A-F6CA-A0BD2BFF3D2F}"/>
              </a:ext>
            </a:extLst>
          </p:cNvPr>
          <p:cNvPicPr>
            <a:picLocks noChangeAspect="1"/>
          </p:cNvPicPr>
          <p:nvPr/>
        </p:nvPicPr>
        <p:blipFill>
          <a:blip r:embed="rId3"/>
          <a:stretch>
            <a:fillRect/>
          </a:stretch>
        </p:blipFill>
        <p:spPr>
          <a:xfrm>
            <a:off x="270429" y="6326756"/>
            <a:ext cx="2690451" cy="531244"/>
          </a:xfrm>
          <a:prstGeom prst="rect">
            <a:avLst/>
          </a:prstGeom>
        </p:spPr>
      </p:pic>
      <p:sp>
        <p:nvSpPr>
          <p:cNvPr id="11" name="Footer Placeholder 1">
            <a:extLst>
              <a:ext uri="{FF2B5EF4-FFF2-40B4-BE49-F238E27FC236}">
                <a16:creationId xmlns:a16="http://schemas.microsoft.com/office/drawing/2014/main" id="{317CAE7D-6866-7F90-99A9-A5A28DD00838}"/>
              </a:ext>
            </a:extLst>
          </p:cNvPr>
          <p:cNvSpPr txBox="1">
            <a:spLocks/>
          </p:cNvSpPr>
          <p:nvPr/>
        </p:nvSpPr>
        <p:spPr>
          <a:xfrm>
            <a:off x="8447520" y="6446633"/>
            <a:ext cx="373035" cy="273844"/>
          </a:xfrm>
          <a:prstGeom prst="rect">
            <a:avLst/>
          </a:prstGeom>
        </p:spPr>
        <p:txBody>
          <a:bodyPr vert="horz" lIns="68580" tIns="34290" rIns="68580" bIns="34290" rtlCol="0" anchor="ct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884">
              <a:buClr>
                <a:srgbClr val="0046AD"/>
              </a:buClr>
              <a:defRPr/>
            </a:pPr>
            <a:r>
              <a:rPr lang="en-US" sz="900" dirty="0">
                <a:solidFill>
                  <a:schemeClr val="bg1"/>
                </a:solidFill>
                <a:latin typeface="Calibri" panose="020F0502020204030204" pitchFamily="34" charset="0"/>
                <a:cs typeface="Calibri" panose="020F0502020204030204" pitchFamily="34" charset="0"/>
              </a:rPr>
              <a:t>43</a:t>
            </a:r>
            <a:endParaRPr lang="en-US" sz="788" dirty="0">
              <a:solidFill>
                <a:schemeClr val="bg1"/>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FF0341ED-FAF1-CEF3-6760-370943D34FA7}"/>
              </a:ext>
            </a:extLst>
          </p:cNvPr>
          <p:cNvSpPr txBox="1"/>
          <p:nvPr/>
        </p:nvSpPr>
        <p:spPr>
          <a:xfrm>
            <a:off x="573024" y="3438144"/>
            <a:ext cx="8119872" cy="369332"/>
          </a:xfrm>
          <a:prstGeom prst="rect">
            <a:avLst/>
          </a:prstGeom>
          <a:noFill/>
        </p:spPr>
        <p:txBody>
          <a:bodyPr wrap="square" rtlCol="0">
            <a:spAutoFit/>
          </a:bodyPr>
          <a:lstStyle/>
          <a:p>
            <a:r>
              <a:rPr lang="en-US" dirty="0"/>
              <a:t> </a:t>
            </a:r>
          </a:p>
        </p:txBody>
      </p:sp>
      <p:pic>
        <p:nvPicPr>
          <p:cNvPr id="6" name="Picture 5">
            <a:extLst>
              <a:ext uri="{FF2B5EF4-FFF2-40B4-BE49-F238E27FC236}">
                <a16:creationId xmlns:a16="http://schemas.microsoft.com/office/drawing/2014/main" id="{69F8162E-B150-412E-ADBE-3D069C3CA174}"/>
              </a:ext>
            </a:extLst>
          </p:cNvPr>
          <p:cNvPicPr>
            <a:picLocks noChangeAspect="1"/>
          </p:cNvPicPr>
          <p:nvPr/>
        </p:nvPicPr>
        <p:blipFill>
          <a:blip r:embed="rId4"/>
          <a:stretch>
            <a:fillRect/>
          </a:stretch>
        </p:blipFill>
        <p:spPr>
          <a:xfrm>
            <a:off x="704802" y="1670809"/>
            <a:ext cx="7734396" cy="4624412"/>
          </a:xfrm>
          <a:prstGeom prst="rect">
            <a:avLst/>
          </a:prstGeom>
        </p:spPr>
      </p:pic>
    </p:spTree>
    <p:extLst>
      <p:ext uri="{BB962C8B-B14F-4D97-AF65-F5344CB8AC3E}">
        <p14:creationId xmlns:p14="http://schemas.microsoft.com/office/powerpoint/2010/main" val="29330990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FF289A-A547-5168-A0B6-016FEA8C2F7D}"/>
              </a:ext>
            </a:extLst>
          </p:cNvPr>
          <p:cNvSpPr/>
          <p:nvPr/>
        </p:nvSpPr>
        <p:spPr>
          <a:xfrm>
            <a:off x="0" y="6339662"/>
            <a:ext cx="9144000" cy="510364"/>
          </a:xfrm>
          <a:prstGeom prst="rect">
            <a:avLst/>
          </a:prstGeom>
          <a:solidFill>
            <a:srgbClr val="BA0C2F"/>
          </a:solidFill>
          <a:ln>
            <a:solidFill>
              <a:srgbClr val="BA0C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BA0C2F"/>
              </a:solidFill>
            </a:endParaRPr>
          </a:p>
        </p:txBody>
      </p:sp>
      <p:sp>
        <p:nvSpPr>
          <p:cNvPr id="22" name="Rectangle 21">
            <a:extLst>
              <a:ext uri="{FF2B5EF4-FFF2-40B4-BE49-F238E27FC236}">
                <a16:creationId xmlns:a16="http://schemas.microsoft.com/office/drawing/2014/main" id="{6E6AF16D-47F9-4748-A10B-D0EF6D460287}"/>
              </a:ext>
            </a:extLst>
          </p:cNvPr>
          <p:cNvSpPr/>
          <p:nvPr/>
        </p:nvSpPr>
        <p:spPr>
          <a:xfrm>
            <a:off x="1361807" y="3549392"/>
            <a:ext cx="6420395" cy="4037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Footer Placeholder 1">
            <a:extLst>
              <a:ext uri="{FF2B5EF4-FFF2-40B4-BE49-F238E27FC236}">
                <a16:creationId xmlns:a16="http://schemas.microsoft.com/office/drawing/2014/main" id="{1631928D-2D8E-40FF-967F-D6E745911A36}"/>
              </a:ext>
            </a:extLst>
          </p:cNvPr>
          <p:cNvSpPr>
            <a:spLocks noGrp="1"/>
          </p:cNvSpPr>
          <p:nvPr>
            <p:ph type="ftr" sz="quarter" idx="11"/>
          </p:nvPr>
        </p:nvSpPr>
        <p:spPr>
          <a:xfrm>
            <a:off x="3024188" y="6428544"/>
            <a:ext cx="3529012" cy="273844"/>
          </a:xfrm>
        </p:spPr>
        <p:txBody>
          <a:bodyPr/>
          <a:lstStyle/>
          <a:p>
            <a:pPr defTabSz="342884">
              <a:buClr>
                <a:srgbClr val="0046AD"/>
              </a:buClr>
              <a:defRPr/>
            </a:pPr>
            <a:r>
              <a:rPr lang="en-US" dirty="0">
                <a:solidFill>
                  <a:schemeClr val="bg1"/>
                </a:solidFill>
                <a:latin typeface="Calibri" panose="020F0502020204030204" pitchFamily="34" charset="0"/>
                <a:cs typeface="Calibri" panose="020F0502020204030204" pitchFamily="34" charset="0"/>
              </a:rPr>
              <a:t>Summer Incubator Workshops  2022, Badolato Luca</a:t>
            </a:r>
          </a:p>
        </p:txBody>
      </p:sp>
      <p:pic>
        <p:nvPicPr>
          <p:cNvPr id="3" name="Picture 2">
            <a:extLst>
              <a:ext uri="{FF2B5EF4-FFF2-40B4-BE49-F238E27FC236}">
                <a16:creationId xmlns:a16="http://schemas.microsoft.com/office/drawing/2014/main" id="{5AC467AE-C53A-065A-F6CA-A0BD2BFF3D2F}"/>
              </a:ext>
            </a:extLst>
          </p:cNvPr>
          <p:cNvPicPr>
            <a:picLocks noChangeAspect="1"/>
          </p:cNvPicPr>
          <p:nvPr/>
        </p:nvPicPr>
        <p:blipFill>
          <a:blip r:embed="rId3"/>
          <a:stretch>
            <a:fillRect/>
          </a:stretch>
        </p:blipFill>
        <p:spPr>
          <a:xfrm>
            <a:off x="270429" y="6326756"/>
            <a:ext cx="2690451" cy="531244"/>
          </a:xfrm>
          <a:prstGeom prst="rect">
            <a:avLst/>
          </a:prstGeom>
        </p:spPr>
      </p:pic>
      <p:sp>
        <p:nvSpPr>
          <p:cNvPr id="11" name="Footer Placeholder 1">
            <a:extLst>
              <a:ext uri="{FF2B5EF4-FFF2-40B4-BE49-F238E27FC236}">
                <a16:creationId xmlns:a16="http://schemas.microsoft.com/office/drawing/2014/main" id="{317CAE7D-6866-7F90-99A9-A5A28DD00838}"/>
              </a:ext>
            </a:extLst>
          </p:cNvPr>
          <p:cNvSpPr txBox="1">
            <a:spLocks/>
          </p:cNvSpPr>
          <p:nvPr/>
        </p:nvSpPr>
        <p:spPr>
          <a:xfrm>
            <a:off x="8447520" y="6446633"/>
            <a:ext cx="373035" cy="273844"/>
          </a:xfrm>
          <a:prstGeom prst="rect">
            <a:avLst/>
          </a:prstGeom>
        </p:spPr>
        <p:txBody>
          <a:bodyPr vert="horz" lIns="68580" tIns="34290" rIns="68580" bIns="34290" rtlCol="0" anchor="ct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884">
              <a:buClr>
                <a:srgbClr val="0046AD"/>
              </a:buClr>
              <a:defRPr/>
            </a:pPr>
            <a:r>
              <a:rPr lang="en-US" sz="900" dirty="0">
                <a:solidFill>
                  <a:schemeClr val="bg1"/>
                </a:solidFill>
                <a:latin typeface="Calibri" panose="020F0502020204030204" pitchFamily="34" charset="0"/>
                <a:cs typeface="Calibri" panose="020F0502020204030204" pitchFamily="34" charset="0"/>
              </a:rPr>
              <a:t>44</a:t>
            </a:r>
            <a:endParaRPr lang="en-US" sz="788" dirty="0">
              <a:solidFill>
                <a:schemeClr val="bg1"/>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FF0341ED-FAF1-CEF3-6760-370943D34FA7}"/>
              </a:ext>
            </a:extLst>
          </p:cNvPr>
          <p:cNvSpPr txBox="1"/>
          <p:nvPr/>
        </p:nvSpPr>
        <p:spPr>
          <a:xfrm>
            <a:off x="573024" y="3438144"/>
            <a:ext cx="8119872" cy="369332"/>
          </a:xfrm>
          <a:prstGeom prst="rect">
            <a:avLst/>
          </a:prstGeom>
          <a:noFill/>
        </p:spPr>
        <p:txBody>
          <a:bodyPr wrap="square" rtlCol="0">
            <a:spAutoFit/>
          </a:bodyPr>
          <a:lstStyle/>
          <a:p>
            <a:r>
              <a:rPr lang="en-US" dirty="0"/>
              <a:t> </a:t>
            </a:r>
          </a:p>
        </p:txBody>
      </p:sp>
      <p:pic>
        <p:nvPicPr>
          <p:cNvPr id="4" name="Picture 3">
            <a:extLst>
              <a:ext uri="{FF2B5EF4-FFF2-40B4-BE49-F238E27FC236}">
                <a16:creationId xmlns:a16="http://schemas.microsoft.com/office/drawing/2014/main" id="{ABF21541-C426-4C6B-9436-EEB0E46D5933}"/>
              </a:ext>
            </a:extLst>
          </p:cNvPr>
          <p:cNvPicPr>
            <a:picLocks noChangeAspect="1"/>
          </p:cNvPicPr>
          <p:nvPr/>
        </p:nvPicPr>
        <p:blipFill>
          <a:blip r:embed="rId4"/>
          <a:stretch>
            <a:fillRect/>
          </a:stretch>
        </p:blipFill>
        <p:spPr>
          <a:xfrm>
            <a:off x="996453" y="2100292"/>
            <a:ext cx="7151093" cy="4182044"/>
          </a:xfrm>
          <a:prstGeom prst="rect">
            <a:avLst/>
          </a:prstGeom>
        </p:spPr>
      </p:pic>
      <p:sp>
        <p:nvSpPr>
          <p:cNvPr id="15" name="Title 1">
            <a:extLst>
              <a:ext uri="{FF2B5EF4-FFF2-40B4-BE49-F238E27FC236}">
                <a16:creationId xmlns:a16="http://schemas.microsoft.com/office/drawing/2014/main" id="{FFD755B5-D6C2-454D-BC49-BB3A14E5695C}"/>
              </a:ext>
            </a:extLst>
          </p:cNvPr>
          <p:cNvSpPr>
            <a:spLocks noGrp="1"/>
          </p:cNvSpPr>
          <p:nvPr>
            <p:ph type="title"/>
          </p:nvPr>
        </p:nvSpPr>
        <p:spPr>
          <a:xfrm>
            <a:off x="533399" y="826704"/>
            <a:ext cx="8353426" cy="990807"/>
          </a:xfrm>
        </p:spPr>
        <p:txBody>
          <a:bodyPr>
            <a:noAutofit/>
          </a:bodyPr>
          <a:lstStyle/>
          <a:p>
            <a:r>
              <a:rPr lang="en-US" sz="3400" dirty="0">
                <a:solidFill>
                  <a:srgbClr val="C00000"/>
                </a:solidFill>
                <a:latin typeface="Calibri" panose="020F0502020204030204" pitchFamily="34" charset="0"/>
                <a:cs typeface="Calibri" panose="020F0502020204030204" pitchFamily="34" charset="0"/>
              </a:rPr>
              <a:t>Multinomial logistic regression</a:t>
            </a:r>
            <a:br>
              <a:rPr lang="en-US" sz="3400" dirty="0">
                <a:solidFill>
                  <a:srgbClr val="C00000"/>
                </a:solidFill>
                <a:latin typeface="Calibri" panose="020F0502020204030204" pitchFamily="34" charset="0"/>
                <a:cs typeface="Calibri" panose="020F0502020204030204" pitchFamily="34" charset="0"/>
              </a:rPr>
            </a:br>
            <a:r>
              <a:rPr lang="en-US" sz="2400" dirty="0">
                <a:solidFill>
                  <a:srgbClr val="C00000"/>
                </a:solidFill>
                <a:latin typeface="Calibri" panose="020F0502020204030204" pitchFamily="34" charset="0"/>
                <a:cs typeface="Calibri" panose="020F0502020204030204" pitchFamily="34" charset="0"/>
              </a:rPr>
              <a:t>Average marginal effects by gender, cohort, and education of parents </a:t>
            </a:r>
            <a:br>
              <a:rPr lang="en-US" sz="2400" dirty="0">
                <a:latin typeface="Calibri" panose="020F0502020204030204" pitchFamily="34" charset="0"/>
                <a:cs typeface="Calibri" panose="020F0502020204030204" pitchFamily="34" charset="0"/>
              </a:rPr>
            </a:br>
            <a:endParaRPr lang="en-US" sz="3400" dirty="0">
              <a:solidFill>
                <a:srgbClr val="C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301442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FF289A-A547-5168-A0B6-016FEA8C2F7D}"/>
              </a:ext>
            </a:extLst>
          </p:cNvPr>
          <p:cNvSpPr/>
          <p:nvPr/>
        </p:nvSpPr>
        <p:spPr>
          <a:xfrm>
            <a:off x="0" y="6339662"/>
            <a:ext cx="9144000" cy="510364"/>
          </a:xfrm>
          <a:prstGeom prst="rect">
            <a:avLst/>
          </a:prstGeom>
          <a:solidFill>
            <a:srgbClr val="BA0C2F"/>
          </a:solidFill>
          <a:ln>
            <a:solidFill>
              <a:srgbClr val="BA0C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BA0C2F"/>
              </a:solidFill>
            </a:endParaRPr>
          </a:p>
        </p:txBody>
      </p:sp>
      <p:sp>
        <p:nvSpPr>
          <p:cNvPr id="22" name="Rectangle 21">
            <a:extLst>
              <a:ext uri="{FF2B5EF4-FFF2-40B4-BE49-F238E27FC236}">
                <a16:creationId xmlns:a16="http://schemas.microsoft.com/office/drawing/2014/main" id="{6E6AF16D-47F9-4748-A10B-D0EF6D460287}"/>
              </a:ext>
            </a:extLst>
          </p:cNvPr>
          <p:cNvSpPr/>
          <p:nvPr/>
        </p:nvSpPr>
        <p:spPr>
          <a:xfrm>
            <a:off x="1361807" y="3549392"/>
            <a:ext cx="6420395" cy="4037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Footer Placeholder 1">
            <a:extLst>
              <a:ext uri="{FF2B5EF4-FFF2-40B4-BE49-F238E27FC236}">
                <a16:creationId xmlns:a16="http://schemas.microsoft.com/office/drawing/2014/main" id="{1631928D-2D8E-40FF-967F-D6E745911A36}"/>
              </a:ext>
            </a:extLst>
          </p:cNvPr>
          <p:cNvSpPr>
            <a:spLocks noGrp="1"/>
          </p:cNvSpPr>
          <p:nvPr>
            <p:ph type="ftr" sz="quarter" idx="11"/>
          </p:nvPr>
        </p:nvSpPr>
        <p:spPr>
          <a:xfrm>
            <a:off x="3024188" y="6428544"/>
            <a:ext cx="3529012" cy="273844"/>
          </a:xfrm>
        </p:spPr>
        <p:txBody>
          <a:bodyPr/>
          <a:lstStyle/>
          <a:p>
            <a:pPr defTabSz="342884">
              <a:buClr>
                <a:srgbClr val="0046AD"/>
              </a:buClr>
              <a:defRPr/>
            </a:pPr>
            <a:r>
              <a:rPr lang="en-US" dirty="0">
                <a:solidFill>
                  <a:schemeClr val="bg1"/>
                </a:solidFill>
                <a:latin typeface="Calibri" panose="020F0502020204030204" pitchFamily="34" charset="0"/>
                <a:cs typeface="Calibri" panose="020F0502020204030204" pitchFamily="34" charset="0"/>
              </a:rPr>
              <a:t>Summer Incubator Workshops  2022, Badolato Luca</a:t>
            </a:r>
          </a:p>
        </p:txBody>
      </p:sp>
      <p:sp>
        <p:nvSpPr>
          <p:cNvPr id="10" name="Title 1">
            <a:extLst>
              <a:ext uri="{FF2B5EF4-FFF2-40B4-BE49-F238E27FC236}">
                <a16:creationId xmlns:a16="http://schemas.microsoft.com/office/drawing/2014/main" id="{D67FBEF7-4B01-42DA-81F5-24CA3B53CCB0}"/>
              </a:ext>
            </a:extLst>
          </p:cNvPr>
          <p:cNvSpPr>
            <a:spLocks noGrp="1"/>
          </p:cNvSpPr>
          <p:nvPr>
            <p:ph type="title"/>
          </p:nvPr>
        </p:nvSpPr>
        <p:spPr>
          <a:xfrm>
            <a:off x="475518" y="2799859"/>
            <a:ext cx="8353426" cy="629141"/>
          </a:xfrm>
        </p:spPr>
        <p:txBody>
          <a:bodyPr>
            <a:noAutofit/>
          </a:bodyPr>
          <a:lstStyle/>
          <a:p>
            <a:r>
              <a:rPr lang="en-US" dirty="0">
                <a:solidFill>
                  <a:srgbClr val="C00000"/>
                </a:solidFill>
                <a:latin typeface="Calibri" panose="020F0502020204030204" pitchFamily="34" charset="0"/>
                <a:cs typeface="Calibri" panose="020F0502020204030204" pitchFamily="34" charset="0"/>
              </a:rPr>
              <a:t>R Code</a:t>
            </a:r>
          </a:p>
        </p:txBody>
      </p:sp>
      <p:pic>
        <p:nvPicPr>
          <p:cNvPr id="3" name="Picture 2">
            <a:extLst>
              <a:ext uri="{FF2B5EF4-FFF2-40B4-BE49-F238E27FC236}">
                <a16:creationId xmlns:a16="http://schemas.microsoft.com/office/drawing/2014/main" id="{5AC467AE-C53A-065A-F6CA-A0BD2BFF3D2F}"/>
              </a:ext>
            </a:extLst>
          </p:cNvPr>
          <p:cNvPicPr>
            <a:picLocks noChangeAspect="1"/>
          </p:cNvPicPr>
          <p:nvPr/>
        </p:nvPicPr>
        <p:blipFill>
          <a:blip r:embed="rId3"/>
          <a:stretch>
            <a:fillRect/>
          </a:stretch>
        </p:blipFill>
        <p:spPr>
          <a:xfrm>
            <a:off x="270429" y="6326756"/>
            <a:ext cx="2690451" cy="531244"/>
          </a:xfrm>
          <a:prstGeom prst="rect">
            <a:avLst/>
          </a:prstGeom>
        </p:spPr>
      </p:pic>
      <p:sp>
        <p:nvSpPr>
          <p:cNvPr id="11" name="Footer Placeholder 1">
            <a:extLst>
              <a:ext uri="{FF2B5EF4-FFF2-40B4-BE49-F238E27FC236}">
                <a16:creationId xmlns:a16="http://schemas.microsoft.com/office/drawing/2014/main" id="{317CAE7D-6866-7F90-99A9-A5A28DD00838}"/>
              </a:ext>
            </a:extLst>
          </p:cNvPr>
          <p:cNvSpPr txBox="1">
            <a:spLocks/>
          </p:cNvSpPr>
          <p:nvPr/>
        </p:nvSpPr>
        <p:spPr>
          <a:xfrm>
            <a:off x="8447520" y="6446633"/>
            <a:ext cx="373035" cy="273844"/>
          </a:xfrm>
          <a:prstGeom prst="rect">
            <a:avLst/>
          </a:prstGeom>
        </p:spPr>
        <p:txBody>
          <a:bodyPr vert="horz" lIns="68580" tIns="34290" rIns="68580" bIns="34290" rtlCol="0" anchor="ct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884">
              <a:buClr>
                <a:srgbClr val="0046AD"/>
              </a:buClr>
              <a:defRPr/>
            </a:pPr>
            <a:r>
              <a:rPr lang="en-US" sz="900" dirty="0">
                <a:solidFill>
                  <a:schemeClr val="bg1"/>
                </a:solidFill>
                <a:latin typeface="Calibri" panose="020F0502020204030204" pitchFamily="34" charset="0"/>
                <a:cs typeface="Calibri" panose="020F0502020204030204" pitchFamily="34" charset="0"/>
              </a:rPr>
              <a:t>45</a:t>
            </a:r>
            <a:endParaRPr lang="en-US" sz="788"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36670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FF289A-A547-5168-A0B6-016FEA8C2F7D}"/>
              </a:ext>
            </a:extLst>
          </p:cNvPr>
          <p:cNvSpPr/>
          <p:nvPr/>
        </p:nvSpPr>
        <p:spPr>
          <a:xfrm>
            <a:off x="0" y="6339662"/>
            <a:ext cx="9144000" cy="510364"/>
          </a:xfrm>
          <a:prstGeom prst="rect">
            <a:avLst/>
          </a:prstGeom>
          <a:solidFill>
            <a:srgbClr val="BA0C2F"/>
          </a:solidFill>
          <a:ln>
            <a:solidFill>
              <a:srgbClr val="BA0C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BA0C2F"/>
              </a:solidFill>
            </a:endParaRPr>
          </a:p>
        </p:txBody>
      </p:sp>
      <p:sp>
        <p:nvSpPr>
          <p:cNvPr id="22" name="Rectangle 21">
            <a:extLst>
              <a:ext uri="{FF2B5EF4-FFF2-40B4-BE49-F238E27FC236}">
                <a16:creationId xmlns:a16="http://schemas.microsoft.com/office/drawing/2014/main" id="{6E6AF16D-47F9-4748-A10B-D0EF6D460287}"/>
              </a:ext>
            </a:extLst>
          </p:cNvPr>
          <p:cNvSpPr/>
          <p:nvPr/>
        </p:nvSpPr>
        <p:spPr>
          <a:xfrm>
            <a:off x="1361807" y="3549392"/>
            <a:ext cx="6420395" cy="4037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Footer Placeholder 1">
            <a:extLst>
              <a:ext uri="{FF2B5EF4-FFF2-40B4-BE49-F238E27FC236}">
                <a16:creationId xmlns:a16="http://schemas.microsoft.com/office/drawing/2014/main" id="{1631928D-2D8E-40FF-967F-D6E745911A36}"/>
              </a:ext>
            </a:extLst>
          </p:cNvPr>
          <p:cNvSpPr>
            <a:spLocks noGrp="1"/>
          </p:cNvSpPr>
          <p:nvPr>
            <p:ph type="ftr" sz="quarter" idx="11"/>
          </p:nvPr>
        </p:nvSpPr>
        <p:spPr>
          <a:xfrm>
            <a:off x="3024188" y="6428544"/>
            <a:ext cx="3529012" cy="273844"/>
          </a:xfrm>
        </p:spPr>
        <p:txBody>
          <a:bodyPr/>
          <a:lstStyle/>
          <a:p>
            <a:pPr defTabSz="342884">
              <a:buClr>
                <a:srgbClr val="0046AD"/>
              </a:buClr>
              <a:defRPr/>
            </a:pPr>
            <a:r>
              <a:rPr lang="en-US" dirty="0">
                <a:solidFill>
                  <a:schemeClr val="bg1"/>
                </a:solidFill>
                <a:latin typeface="Calibri" panose="020F0502020204030204" pitchFamily="34" charset="0"/>
                <a:cs typeface="Calibri" panose="020F0502020204030204" pitchFamily="34" charset="0"/>
              </a:rPr>
              <a:t>Summer Incubator Workshops  2022, Badolato Luca</a:t>
            </a:r>
          </a:p>
        </p:txBody>
      </p:sp>
      <p:sp>
        <p:nvSpPr>
          <p:cNvPr id="10" name="Title 1">
            <a:extLst>
              <a:ext uri="{FF2B5EF4-FFF2-40B4-BE49-F238E27FC236}">
                <a16:creationId xmlns:a16="http://schemas.microsoft.com/office/drawing/2014/main" id="{D67FBEF7-4B01-42DA-81F5-24CA3B53CCB0}"/>
              </a:ext>
            </a:extLst>
          </p:cNvPr>
          <p:cNvSpPr>
            <a:spLocks noGrp="1"/>
          </p:cNvSpPr>
          <p:nvPr>
            <p:ph type="title"/>
          </p:nvPr>
        </p:nvSpPr>
        <p:spPr>
          <a:xfrm>
            <a:off x="533399" y="826704"/>
            <a:ext cx="8353426" cy="629141"/>
          </a:xfrm>
        </p:spPr>
        <p:txBody>
          <a:bodyPr>
            <a:noAutofit/>
          </a:bodyPr>
          <a:lstStyle/>
          <a:p>
            <a:r>
              <a:rPr lang="en-US" sz="3600" dirty="0">
                <a:solidFill>
                  <a:srgbClr val="C00000"/>
                </a:solidFill>
                <a:latin typeface="Calibri" panose="020F0502020204030204" pitchFamily="34" charset="0"/>
                <a:cs typeface="Calibri" panose="020F0502020204030204" pitchFamily="34" charset="0"/>
              </a:rPr>
              <a:t>Sequence Analysis, where to find information</a:t>
            </a:r>
          </a:p>
        </p:txBody>
      </p:sp>
      <p:pic>
        <p:nvPicPr>
          <p:cNvPr id="3" name="Picture 2">
            <a:extLst>
              <a:ext uri="{FF2B5EF4-FFF2-40B4-BE49-F238E27FC236}">
                <a16:creationId xmlns:a16="http://schemas.microsoft.com/office/drawing/2014/main" id="{5AC467AE-C53A-065A-F6CA-A0BD2BFF3D2F}"/>
              </a:ext>
            </a:extLst>
          </p:cNvPr>
          <p:cNvPicPr>
            <a:picLocks noChangeAspect="1"/>
          </p:cNvPicPr>
          <p:nvPr/>
        </p:nvPicPr>
        <p:blipFill>
          <a:blip r:embed="rId3"/>
          <a:stretch>
            <a:fillRect/>
          </a:stretch>
        </p:blipFill>
        <p:spPr>
          <a:xfrm>
            <a:off x="270429" y="6326756"/>
            <a:ext cx="2690451" cy="531244"/>
          </a:xfrm>
          <a:prstGeom prst="rect">
            <a:avLst/>
          </a:prstGeom>
        </p:spPr>
      </p:pic>
      <p:sp>
        <p:nvSpPr>
          <p:cNvPr id="11" name="Footer Placeholder 1">
            <a:extLst>
              <a:ext uri="{FF2B5EF4-FFF2-40B4-BE49-F238E27FC236}">
                <a16:creationId xmlns:a16="http://schemas.microsoft.com/office/drawing/2014/main" id="{317CAE7D-6866-7F90-99A9-A5A28DD00838}"/>
              </a:ext>
            </a:extLst>
          </p:cNvPr>
          <p:cNvSpPr txBox="1">
            <a:spLocks/>
          </p:cNvSpPr>
          <p:nvPr/>
        </p:nvSpPr>
        <p:spPr>
          <a:xfrm>
            <a:off x="8447520" y="6446633"/>
            <a:ext cx="373035" cy="273844"/>
          </a:xfrm>
          <a:prstGeom prst="rect">
            <a:avLst/>
          </a:prstGeom>
        </p:spPr>
        <p:txBody>
          <a:bodyPr vert="horz" lIns="68580" tIns="34290" rIns="68580" bIns="34290" rtlCol="0" anchor="ct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884">
              <a:buClr>
                <a:srgbClr val="0046AD"/>
              </a:buClr>
              <a:defRPr/>
            </a:pPr>
            <a:r>
              <a:rPr lang="en-US" sz="900" dirty="0">
                <a:solidFill>
                  <a:schemeClr val="bg1"/>
                </a:solidFill>
                <a:latin typeface="Calibri" panose="020F0502020204030204" pitchFamily="34" charset="0"/>
                <a:cs typeface="Calibri" panose="020F0502020204030204" pitchFamily="34" charset="0"/>
              </a:rPr>
              <a:t>5</a:t>
            </a:r>
            <a:endParaRPr lang="en-US" sz="788" dirty="0">
              <a:solidFill>
                <a:schemeClr val="bg1"/>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EF65FBC7-1DC1-4B26-88EB-B4305A91787E}"/>
              </a:ext>
            </a:extLst>
          </p:cNvPr>
          <p:cNvPicPr>
            <a:picLocks noChangeAspect="1"/>
          </p:cNvPicPr>
          <p:nvPr/>
        </p:nvPicPr>
        <p:blipFill rotWithShape="1">
          <a:blip r:embed="rId4"/>
          <a:srcRect l="14062" r="10343"/>
          <a:stretch/>
        </p:blipFill>
        <p:spPr>
          <a:xfrm>
            <a:off x="546162" y="1993864"/>
            <a:ext cx="8051675" cy="3304343"/>
          </a:xfrm>
          <a:prstGeom prst="rect">
            <a:avLst/>
          </a:prstGeom>
        </p:spPr>
      </p:pic>
    </p:spTree>
    <p:extLst>
      <p:ext uri="{BB962C8B-B14F-4D97-AF65-F5344CB8AC3E}">
        <p14:creationId xmlns:p14="http://schemas.microsoft.com/office/powerpoint/2010/main" val="3851990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FF289A-A547-5168-A0B6-016FEA8C2F7D}"/>
              </a:ext>
            </a:extLst>
          </p:cNvPr>
          <p:cNvSpPr/>
          <p:nvPr/>
        </p:nvSpPr>
        <p:spPr>
          <a:xfrm>
            <a:off x="0" y="6339662"/>
            <a:ext cx="9144000" cy="510364"/>
          </a:xfrm>
          <a:prstGeom prst="rect">
            <a:avLst/>
          </a:prstGeom>
          <a:solidFill>
            <a:srgbClr val="BA0C2F"/>
          </a:solidFill>
          <a:ln>
            <a:solidFill>
              <a:srgbClr val="BA0C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BA0C2F"/>
              </a:solidFill>
            </a:endParaRPr>
          </a:p>
        </p:txBody>
      </p:sp>
      <p:sp>
        <p:nvSpPr>
          <p:cNvPr id="22" name="Rectangle 21">
            <a:extLst>
              <a:ext uri="{FF2B5EF4-FFF2-40B4-BE49-F238E27FC236}">
                <a16:creationId xmlns:a16="http://schemas.microsoft.com/office/drawing/2014/main" id="{6E6AF16D-47F9-4748-A10B-D0EF6D460287}"/>
              </a:ext>
            </a:extLst>
          </p:cNvPr>
          <p:cNvSpPr/>
          <p:nvPr/>
        </p:nvSpPr>
        <p:spPr>
          <a:xfrm>
            <a:off x="1390382" y="3530342"/>
            <a:ext cx="6420395" cy="4037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Footer Placeholder 1">
            <a:extLst>
              <a:ext uri="{FF2B5EF4-FFF2-40B4-BE49-F238E27FC236}">
                <a16:creationId xmlns:a16="http://schemas.microsoft.com/office/drawing/2014/main" id="{1631928D-2D8E-40FF-967F-D6E745911A36}"/>
              </a:ext>
            </a:extLst>
          </p:cNvPr>
          <p:cNvSpPr>
            <a:spLocks noGrp="1"/>
          </p:cNvSpPr>
          <p:nvPr>
            <p:ph type="ftr" sz="quarter" idx="11"/>
          </p:nvPr>
        </p:nvSpPr>
        <p:spPr>
          <a:xfrm>
            <a:off x="3024188" y="6428544"/>
            <a:ext cx="3529012" cy="273844"/>
          </a:xfrm>
        </p:spPr>
        <p:txBody>
          <a:bodyPr/>
          <a:lstStyle/>
          <a:p>
            <a:pPr defTabSz="342884">
              <a:buClr>
                <a:srgbClr val="0046AD"/>
              </a:buClr>
              <a:defRPr/>
            </a:pPr>
            <a:r>
              <a:rPr lang="en-US" dirty="0">
                <a:solidFill>
                  <a:schemeClr val="bg1"/>
                </a:solidFill>
                <a:latin typeface="Calibri" panose="020F0502020204030204" pitchFamily="34" charset="0"/>
                <a:cs typeface="Calibri" panose="020F0502020204030204" pitchFamily="34" charset="0"/>
              </a:rPr>
              <a:t>Summer Incubator Workshops  2022, Badolato Luca</a:t>
            </a:r>
          </a:p>
        </p:txBody>
      </p:sp>
      <p:sp>
        <p:nvSpPr>
          <p:cNvPr id="10" name="Title 1">
            <a:extLst>
              <a:ext uri="{FF2B5EF4-FFF2-40B4-BE49-F238E27FC236}">
                <a16:creationId xmlns:a16="http://schemas.microsoft.com/office/drawing/2014/main" id="{D67FBEF7-4B01-42DA-81F5-24CA3B53CCB0}"/>
              </a:ext>
            </a:extLst>
          </p:cNvPr>
          <p:cNvSpPr>
            <a:spLocks noGrp="1"/>
          </p:cNvSpPr>
          <p:nvPr>
            <p:ph type="title"/>
          </p:nvPr>
        </p:nvSpPr>
        <p:spPr>
          <a:xfrm>
            <a:off x="533399" y="826704"/>
            <a:ext cx="8353426" cy="629141"/>
          </a:xfrm>
        </p:spPr>
        <p:txBody>
          <a:bodyPr>
            <a:noAutofit/>
          </a:bodyPr>
          <a:lstStyle/>
          <a:p>
            <a:r>
              <a:rPr lang="en-US" sz="3600" dirty="0">
                <a:solidFill>
                  <a:srgbClr val="C00000"/>
                </a:solidFill>
                <a:latin typeface="Calibri" panose="020F0502020204030204" pitchFamily="34" charset="0"/>
                <a:cs typeface="Calibri" panose="020F0502020204030204" pitchFamily="34" charset="0"/>
              </a:rPr>
              <a:t>Sequence Analysis, where to find information</a:t>
            </a:r>
          </a:p>
        </p:txBody>
      </p:sp>
      <p:pic>
        <p:nvPicPr>
          <p:cNvPr id="3" name="Picture 2">
            <a:extLst>
              <a:ext uri="{FF2B5EF4-FFF2-40B4-BE49-F238E27FC236}">
                <a16:creationId xmlns:a16="http://schemas.microsoft.com/office/drawing/2014/main" id="{5AC467AE-C53A-065A-F6CA-A0BD2BFF3D2F}"/>
              </a:ext>
            </a:extLst>
          </p:cNvPr>
          <p:cNvPicPr>
            <a:picLocks noChangeAspect="1"/>
          </p:cNvPicPr>
          <p:nvPr/>
        </p:nvPicPr>
        <p:blipFill>
          <a:blip r:embed="rId3"/>
          <a:stretch>
            <a:fillRect/>
          </a:stretch>
        </p:blipFill>
        <p:spPr>
          <a:xfrm>
            <a:off x="270429" y="6326756"/>
            <a:ext cx="2690451" cy="531244"/>
          </a:xfrm>
          <a:prstGeom prst="rect">
            <a:avLst/>
          </a:prstGeom>
        </p:spPr>
      </p:pic>
      <p:sp>
        <p:nvSpPr>
          <p:cNvPr id="11" name="Footer Placeholder 1">
            <a:extLst>
              <a:ext uri="{FF2B5EF4-FFF2-40B4-BE49-F238E27FC236}">
                <a16:creationId xmlns:a16="http://schemas.microsoft.com/office/drawing/2014/main" id="{317CAE7D-6866-7F90-99A9-A5A28DD00838}"/>
              </a:ext>
            </a:extLst>
          </p:cNvPr>
          <p:cNvSpPr txBox="1">
            <a:spLocks/>
          </p:cNvSpPr>
          <p:nvPr/>
        </p:nvSpPr>
        <p:spPr>
          <a:xfrm>
            <a:off x="8447520" y="6446633"/>
            <a:ext cx="373035" cy="273844"/>
          </a:xfrm>
          <a:prstGeom prst="rect">
            <a:avLst/>
          </a:prstGeom>
        </p:spPr>
        <p:txBody>
          <a:bodyPr vert="horz" lIns="68580" tIns="34290" rIns="68580" bIns="34290" rtlCol="0" anchor="ct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884">
              <a:buClr>
                <a:srgbClr val="0046AD"/>
              </a:buClr>
              <a:defRPr/>
            </a:pPr>
            <a:r>
              <a:rPr lang="en-US" sz="900" dirty="0">
                <a:solidFill>
                  <a:schemeClr val="bg1"/>
                </a:solidFill>
                <a:latin typeface="Calibri" panose="020F0502020204030204" pitchFamily="34" charset="0"/>
                <a:cs typeface="Calibri" panose="020F0502020204030204" pitchFamily="34" charset="0"/>
              </a:rPr>
              <a:t>6</a:t>
            </a:r>
            <a:endParaRPr lang="en-US" sz="788" dirty="0">
              <a:solidFill>
                <a:schemeClr val="bg1"/>
              </a:solidFill>
              <a:latin typeface="Calibri" panose="020F0502020204030204" pitchFamily="34" charset="0"/>
              <a:cs typeface="Calibri" panose="020F0502020204030204" pitchFamily="34" charset="0"/>
            </a:endParaRPr>
          </a:p>
        </p:txBody>
      </p:sp>
      <p:pic>
        <p:nvPicPr>
          <p:cNvPr id="1026" name="Picture 2" descr="Sequence Analysis">
            <a:extLst>
              <a:ext uri="{FF2B5EF4-FFF2-40B4-BE49-F238E27FC236}">
                <a16:creationId xmlns:a16="http://schemas.microsoft.com/office/drawing/2014/main" id="{C8055184-B0FC-4297-86ED-5DA7B1FDCF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2498" y="2138189"/>
            <a:ext cx="1655380" cy="256032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030" name="Picture 6" descr="Book cover">
            <a:extLst>
              <a:ext uri="{FF2B5EF4-FFF2-40B4-BE49-F238E27FC236}">
                <a16:creationId xmlns:a16="http://schemas.microsoft.com/office/drawing/2014/main" id="{CC4998CE-9A69-4CE3-A98B-3CD33393FE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7269" y="2138189"/>
            <a:ext cx="1700952" cy="25603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ocial Sequence Analysis">
            <a:extLst>
              <a:ext uri="{FF2B5EF4-FFF2-40B4-BE49-F238E27FC236}">
                <a16:creationId xmlns:a16="http://schemas.microsoft.com/office/drawing/2014/main" id="{A1969602-1E2D-4E99-8DEE-5C573A08C5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6994" y="2138189"/>
            <a:ext cx="1758997" cy="256032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ook cover">
            <a:extLst>
              <a:ext uri="{FF2B5EF4-FFF2-40B4-BE49-F238E27FC236}">
                <a16:creationId xmlns:a16="http://schemas.microsoft.com/office/drawing/2014/main" id="{5D935C9D-6489-4E8D-9048-281BA2EAF3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0132" y="2138189"/>
            <a:ext cx="1699176" cy="25603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34464B6-DD01-488F-AE4A-CDABBD7EAF07}"/>
              </a:ext>
            </a:extLst>
          </p:cNvPr>
          <p:cNvSpPr txBox="1"/>
          <p:nvPr/>
        </p:nvSpPr>
        <p:spPr>
          <a:xfrm>
            <a:off x="1012020" y="4680000"/>
            <a:ext cx="1295400" cy="369332"/>
          </a:xfrm>
          <a:prstGeom prst="rect">
            <a:avLst/>
          </a:prstGeom>
          <a:noFill/>
        </p:spPr>
        <p:txBody>
          <a:bodyPr wrap="square" rtlCol="0">
            <a:spAutoFit/>
          </a:bodyPr>
          <a:lstStyle/>
          <a:p>
            <a:pPr algn="ctr"/>
            <a:r>
              <a:rPr lang="en-US" dirty="0"/>
              <a:t>(2014)</a:t>
            </a:r>
          </a:p>
        </p:txBody>
      </p:sp>
      <p:sp>
        <p:nvSpPr>
          <p:cNvPr id="16" name="TextBox 15">
            <a:extLst>
              <a:ext uri="{FF2B5EF4-FFF2-40B4-BE49-F238E27FC236}">
                <a16:creationId xmlns:a16="http://schemas.microsoft.com/office/drawing/2014/main" id="{FBA029D6-F1F2-4918-A129-33A3C35099E1}"/>
              </a:ext>
            </a:extLst>
          </p:cNvPr>
          <p:cNvSpPr txBox="1"/>
          <p:nvPr/>
        </p:nvSpPr>
        <p:spPr>
          <a:xfrm>
            <a:off x="2994036" y="4697601"/>
            <a:ext cx="1295400" cy="369332"/>
          </a:xfrm>
          <a:prstGeom prst="rect">
            <a:avLst/>
          </a:prstGeom>
          <a:noFill/>
        </p:spPr>
        <p:txBody>
          <a:bodyPr wrap="square" rtlCol="0">
            <a:spAutoFit/>
          </a:bodyPr>
          <a:lstStyle/>
          <a:p>
            <a:pPr algn="ctr"/>
            <a:r>
              <a:rPr lang="en-US" dirty="0"/>
              <a:t>(2015)</a:t>
            </a:r>
          </a:p>
        </p:txBody>
      </p:sp>
      <p:sp>
        <p:nvSpPr>
          <p:cNvPr id="17" name="TextBox 16">
            <a:extLst>
              <a:ext uri="{FF2B5EF4-FFF2-40B4-BE49-F238E27FC236}">
                <a16:creationId xmlns:a16="http://schemas.microsoft.com/office/drawing/2014/main" id="{B7E22B0E-FABC-4A6F-ACFB-067B0FEA96B8}"/>
              </a:ext>
            </a:extLst>
          </p:cNvPr>
          <p:cNvSpPr txBox="1"/>
          <p:nvPr/>
        </p:nvSpPr>
        <p:spPr>
          <a:xfrm>
            <a:off x="5020045" y="4672829"/>
            <a:ext cx="1295400" cy="369332"/>
          </a:xfrm>
          <a:prstGeom prst="rect">
            <a:avLst/>
          </a:prstGeom>
          <a:noFill/>
        </p:spPr>
        <p:txBody>
          <a:bodyPr wrap="square" rtlCol="0">
            <a:spAutoFit/>
          </a:bodyPr>
          <a:lstStyle/>
          <a:p>
            <a:pPr algn="ctr"/>
            <a:r>
              <a:rPr lang="en-US" dirty="0"/>
              <a:t>(2018)</a:t>
            </a:r>
          </a:p>
        </p:txBody>
      </p:sp>
      <p:sp>
        <p:nvSpPr>
          <p:cNvPr id="18" name="TextBox 17">
            <a:extLst>
              <a:ext uri="{FF2B5EF4-FFF2-40B4-BE49-F238E27FC236}">
                <a16:creationId xmlns:a16="http://schemas.microsoft.com/office/drawing/2014/main" id="{255F9C91-3C10-445B-B28A-905228C898DA}"/>
              </a:ext>
            </a:extLst>
          </p:cNvPr>
          <p:cNvSpPr txBox="1"/>
          <p:nvPr/>
        </p:nvSpPr>
        <p:spPr>
          <a:xfrm>
            <a:off x="6972488" y="4671557"/>
            <a:ext cx="1295400" cy="369332"/>
          </a:xfrm>
          <a:prstGeom prst="rect">
            <a:avLst/>
          </a:prstGeom>
          <a:noFill/>
        </p:spPr>
        <p:txBody>
          <a:bodyPr wrap="square" rtlCol="0">
            <a:spAutoFit/>
          </a:bodyPr>
          <a:lstStyle/>
          <a:p>
            <a:pPr algn="ctr"/>
            <a:r>
              <a:rPr lang="en-US" dirty="0"/>
              <a:t>(2022)</a:t>
            </a:r>
          </a:p>
        </p:txBody>
      </p:sp>
    </p:spTree>
    <p:extLst>
      <p:ext uri="{BB962C8B-B14F-4D97-AF65-F5344CB8AC3E}">
        <p14:creationId xmlns:p14="http://schemas.microsoft.com/office/powerpoint/2010/main" val="3233226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FF289A-A547-5168-A0B6-016FEA8C2F7D}"/>
              </a:ext>
            </a:extLst>
          </p:cNvPr>
          <p:cNvSpPr/>
          <p:nvPr/>
        </p:nvSpPr>
        <p:spPr>
          <a:xfrm>
            <a:off x="0" y="6339662"/>
            <a:ext cx="9144000" cy="510364"/>
          </a:xfrm>
          <a:prstGeom prst="rect">
            <a:avLst/>
          </a:prstGeom>
          <a:solidFill>
            <a:srgbClr val="BA0C2F"/>
          </a:solidFill>
          <a:ln>
            <a:solidFill>
              <a:srgbClr val="BA0C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BA0C2F"/>
              </a:solidFill>
            </a:endParaRPr>
          </a:p>
        </p:txBody>
      </p:sp>
      <p:sp>
        <p:nvSpPr>
          <p:cNvPr id="22" name="Rectangle 21">
            <a:extLst>
              <a:ext uri="{FF2B5EF4-FFF2-40B4-BE49-F238E27FC236}">
                <a16:creationId xmlns:a16="http://schemas.microsoft.com/office/drawing/2014/main" id="{6E6AF16D-47F9-4748-A10B-D0EF6D460287}"/>
              </a:ext>
            </a:extLst>
          </p:cNvPr>
          <p:cNvSpPr/>
          <p:nvPr/>
        </p:nvSpPr>
        <p:spPr>
          <a:xfrm>
            <a:off x="1361807" y="3549392"/>
            <a:ext cx="6420395" cy="4037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Footer Placeholder 1">
            <a:extLst>
              <a:ext uri="{FF2B5EF4-FFF2-40B4-BE49-F238E27FC236}">
                <a16:creationId xmlns:a16="http://schemas.microsoft.com/office/drawing/2014/main" id="{1631928D-2D8E-40FF-967F-D6E745911A36}"/>
              </a:ext>
            </a:extLst>
          </p:cNvPr>
          <p:cNvSpPr>
            <a:spLocks noGrp="1"/>
          </p:cNvSpPr>
          <p:nvPr>
            <p:ph type="ftr" sz="quarter" idx="11"/>
          </p:nvPr>
        </p:nvSpPr>
        <p:spPr>
          <a:xfrm>
            <a:off x="3024188" y="6428544"/>
            <a:ext cx="3529012" cy="273844"/>
          </a:xfrm>
        </p:spPr>
        <p:txBody>
          <a:bodyPr/>
          <a:lstStyle/>
          <a:p>
            <a:pPr defTabSz="342884">
              <a:buClr>
                <a:srgbClr val="0046AD"/>
              </a:buClr>
              <a:defRPr/>
            </a:pPr>
            <a:r>
              <a:rPr lang="en-US" dirty="0">
                <a:solidFill>
                  <a:schemeClr val="bg1"/>
                </a:solidFill>
                <a:latin typeface="Calibri" panose="020F0502020204030204" pitchFamily="34" charset="0"/>
                <a:cs typeface="Calibri" panose="020F0502020204030204" pitchFamily="34" charset="0"/>
              </a:rPr>
              <a:t>Summer Incubator Workshops  2022, Badolato Luca</a:t>
            </a:r>
          </a:p>
        </p:txBody>
      </p:sp>
      <p:sp>
        <p:nvSpPr>
          <p:cNvPr id="10" name="Title 1">
            <a:extLst>
              <a:ext uri="{FF2B5EF4-FFF2-40B4-BE49-F238E27FC236}">
                <a16:creationId xmlns:a16="http://schemas.microsoft.com/office/drawing/2014/main" id="{D67FBEF7-4B01-42DA-81F5-24CA3B53CCB0}"/>
              </a:ext>
            </a:extLst>
          </p:cNvPr>
          <p:cNvSpPr>
            <a:spLocks noGrp="1"/>
          </p:cNvSpPr>
          <p:nvPr>
            <p:ph type="title"/>
          </p:nvPr>
        </p:nvSpPr>
        <p:spPr>
          <a:xfrm>
            <a:off x="533399" y="826704"/>
            <a:ext cx="8353426" cy="629141"/>
          </a:xfrm>
        </p:spPr>
        <p:txBody>
          <a:bodyPr>
            <a:noAutofit/>
          </a:bodyPr>
          <a:lstStyle/>
          <a:p>
            <a:r>
              <a:rPr lang="en-US" sz="3600" dirty="0">
                <a:solidFill>
                  <a:srgbClr val="C00000"/>
                </a:solidFill>
                <a:latin typeface="Calibri" panose="020F0502020204030204" pitchFamily="34" charset="0"/>
                <a:cs typeface="Calibri" panose="020F0502020204030204" pitchFamily="34" charset="0"/>
              </a:rPr>
              <a:t>Sequence Analysis: Object of analysis</a:t>
            </a:r>
          </a:p>
        </p:txBody>
      </p:sp>
      <p:pic>
        <p:nvPicPr>
          <p:cNvPr id="3" name="Picture 2">
            <a:extLst>
              <a:ext uri="{FF2B5EF4-FFF2-40B4-BE49-F238E27FC236}">
                <a16:creationId xmlns:a16="http://schemas.microsoft.com/office/drawing/2014/main" id="{5AC467AE-C53A-065A-F6CA-A0BD2BFF3D2F}"/>
              </a:ext>
            </a:extLst>
          </p:cNvPr>
          <p:cNvPicPr>
            <a:picLocks noChangeAspect="1"/>
          </p:cNvPicPr>
          <p:nvPr/>
        </p:nvPicPr>
        <p:blipFill>
          <a:blip r:embed="rId3"/>
          <a:stretch>
            <a:fillRect/>
          </a:stretch>
        </p:blipFill>
        <p:spPr>
          <a:xfrm>
            <a:off x="270429" y="6326756"/>
            <a:ext cx="2690451" cy="531244"/>
          </a:xfrm>
          <a:prstGeom prst="rect">
            <a:avLst/>
          </a:prstGeom>
        </p:spPr>
      </p:pic>
      <p:sp>
        <p:nvSpPr>
          <p:cNvPr id="11" name="Footer Placeholder 1">
            <a:extLst>
              <a:ext uri="{FF2B5EF4-FFF2-40B4-BE49-F238E27FC236}">
                <a16:creationId xmlns:a16="http://schemas.microsoft.com/office/drawing/2014/main" id="{317CAE7D-6866-7F90-99A9-A5A28DD00838}"/>
              </a:ext>
            </a:extLst>
          </p:cNvPr>
          <p:cNvSpPr txBox="1">
            <a:spLocks/>
          </p:cNvSpPr>
          <p:nvPr/>
        </p:nvSpPr>
        <p:spPr>
          <a:xfrm>
            <a:off x="8447520" y="6446633"/>
            <a:ext cx="373035" cy="273844"/>
          </a:xfrm>
          <a:prstGeom prst="rect">
            <a:avLst/>
          </a:prstGeom>
        </p:spPr>
        <p:txBody>
          <a:bodyPr vert="horz" lIns="68580" tIns="34290" rIns="68580" bIns="34290" rtlCol="0" anchor="ct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884">
              <a:buClr>
                <a:srgbClr val="0046AD"/>
              </a:buClr>
              <a:defRPr/>
            </a:pPr>
            <a:r>
              <a:rPr lang="en-US" sz="900" dirty="0">
                <a:solidFill>
                  <a:schemeClr val="bg1"/>
                </a:solidFill>
                <a:latin typeface="Calibri" panose="020F0502020204030204" pitchFamily="34" charset="0"/>
                <a:cs typeface="Calibri" panose="020F0502020204030204" pitchFamily="34" charset="0"/>
              </a:rPr>
              <a:t>7</a:t>
            </a:r>
            <a:endParaRPr lang="en-US" sz="788" dirty="0">
              <a:solidFill>
                <a:schemeClr val="bg1"/>
              </a:solidFill>
              <a:latin typeface="Calibri" panose="020F0502020204030204" pitchFamily="34" charset="0"/>
              <a:cs typeface="Calibri" panose="020F0502020204030204" pitchFamily="34" charset="0"/>
            </a:endParaRPr>
          </a:p>
        </p:txBody>
      </p:sp>
      <p:sp>
        <p:nvSpPr>
          <p:cNvPr id="14" name="Text Placeholder 4">
            <a:extLst>
              <a:ext uri="{FF2B5EF4-FFF2-40B4-BE49-F238E27FC236}">
                <a16:creationId xmlns:a16="http://schemas.microsoft.com/office/drawing/2014/main" id="{08181262-BDA5-42DE-B1DC-2C80BF2ED8C9}"/>
              </a:ext>
            </a:extLst>
          </p:cNvPr>
          <p:cNvSpPr txBox="1">
            <a:spLocks/>
          </p:cNvSpPr>
          <p:nvPr/>
        </p:nvSpPr>
        <p:spPr>
          <a:xfrm>
            <a:off x="638174" y="1410308"/>
            <a:ext cx="7809345" cy="112065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dirty="0">
                <a:latin typeface="Calibri" panose="020F0502020204030204" pitchFamily="34" charset="0"/>
                <a:cs typeface="Calibri" panose="020F0502020204030204" pitchFamily="34" charset="0"/>
              </a:rPr>
              <a:t>The object of analysis is a set of sequences, ordered lists of elements (s</a:t>
            </a:r>
            <a:r>
              <a:rPr lang="en-US" sz="11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s</a:t>
            </a:r>
            <a:r>
              <a:rPr lang="en-US" sz="11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 s</a:t>
            </a:r>
            <a:r>
              <a:rPr lang="en-US" sz="1100" dirty="0">
                <a:latin typeface="Calibri" panose="020F0502020204030204" pitchFamily="34" charset="0"/>
                <a:cs typeface="Calibri" panose="020F0502020204030204" pitchFamily="34" charset="0"/>
              </a:rPr>
              <a:t>l</a:t>
            </a:r>
            <a:r>
              <a:rPr lang="en-US" sz="2400" dirty="0">
                <a:latin typeface="Calibri" panose="020F0502020204030204" pitchFamily="34" charset="0"/>
                <a:cs typeface="Calibri" panose="020F0502020204030204" pitchFamily="34" charset="0"/>
              </a:rPr>
              <a:t>) taken from a finite alphabet (state space) A. </a:t>
            </a:r>
          </a:p>
          <a:p>
            <a:pPr marL="0" indent="0">
              <a:buNone/>
            </a:pPr>
            <a:endParaRPr lang="en-US" sz="2400" dirty="0">
              <a:latin typeface="Calibri" panose="020F0502020204030204" pitchFamily="34" charset="0"/>
              <a:cs typeface="Calibri" panose="020F0502020204030204" pitchFamily="34" charset="0"/>
            </a:endParaRPr>
          </a:p>
        </p:txBody>
      </p:sp>
      <p:pic>
        <p:nvPicPr>
          <p:cNvPr id="3074" name="Picture 2" descr="https://upload.wikimedia.org/wikipedia/commons/b/b8/Sequence_analysis_basic_concepts.jpg">
            <a:extLst>
              <a:ext uri="{FF2B5EF4-FFF2-40B4-BE49-F238E27FC236}">
                <a16:creationId xmlns:a16="http://schemas.microsoft.com/office/drawing/2014/main" id="{D7DD1160-B5CB-451E-950E-F59C4FC2B06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64646"/>
          <a:stretch/>
        </p:blipFill>
        <p:spPr bwMode="auto">
          <a:xfrm>
            <a:off x="1109020" y="2530964"/>
            <a:ext cx="6867652" cy="1098062"/>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4">
            <a:extLst>
              <a:ext uri="{FF2B5EF4-FFF2-40B4-BE49-F238E27FC236}">
                <a16:creationId xmlns:a16="http://schemas.microsoft.com/office/drawing/2014/main" id="{CD34B0CE-1A8A-4342-8476-DE357652672B}"/>
              </a:ext>
            </a:extLst>
          </p:cNvPr>
          <p:cNvSpPr txBox="1">
            <a:spLocks/>
          </p:cNvSpPr>
          <p:nvPr/>
        </p:nvSpPr>
        <p:spPr>
          <a:xfrm>
            <a:off x="533399" y="3728989"/>
            <a:ext cx="7809345" cy="297339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Ø"/>
            </a:pPr>
            <a:r>
              <a:rPr lang="en-US" sz="2400" dirty="0">
                <a:latin typeface="Calibri" panose="020F0502020204030204" pitchFamily="34" charset="0"/>
                <a:cs typeface="Calibri" panose="020F0502020204030204" pitchFamily="34" charset="0"/>
              </a:rPr>
              <a:t> Two requirements: </a:t>
            </a:r>
          </a:p>
          <a:p>
            <a:pPr lvl="1" algn="just">
              <a:buFont typeface="Wingdings" panose="05000000000000000000" pitchFamily="2" charset="2"/>
              <a:buChar char="§"/>
            </a:pPr>
            <a:r>
              <a:rPr lang="en-US" sz="2000" dirty="0">
                <a:latin typeface="Calibri" panose="020F0502020204030204" pitchFamily="34" charset="0"/>
                <a:cs typeface="Calibri" panose="020F0502020204030204" pitchFamily="34" charset="0"/>
              </a:rPr>
              <a:t>The elements of a sequence have to be ordered according to certain criteria </a:t>
            </a:r>
            <a:r>
              <a:rPr lang="en-US" sz="1800" dirty="0">
                <a:latin typeface="Calibri" panose="020F0502020204030204" pitchFamily="34" charset="0"/>
                <a:cs typeface="Calibri" panose="020F0502020204030204" pitchFamily="34" charset="0"/>
              </a:rPr>
              <a:t>(as we will see, in social sciences and demography usually a time dimension, such as age)</a:t>
            </a:r>
          </a:p>
          <a:p>
            <a:pPr lvl="1" algn="just">
              <a:buFont typeface="Wingdings" panose="05000000000000000000" pitchFamily="2" charset="2"/>
              <a:buChar char="§"/>
            </a:pPr>
            <a:r>
              <a:rPr lang="en-US" sz="2000" dirty="0">
                <a:latin typeface="Calibri" panose="020F0502020204030204" pitchFamily="34" charset="0"/>
                <a:cs typeface="Calibri" panose="020F0502020204030204" pitchFamily="34" charset="0"/>
              </a:rPr>
              <a:t>The elements (s</a:t>
            </a:r>
            <a:r>
              <a:rPr lang="en-US" sz="105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s</a:t>
            </a:r>
            <a:r>
              <a:rPr lang="en-US" sz="105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 s</a:t>
            </a:r>
            <a:r>
              <a:rPr lang="en-US" sz="1050" dirty="0">
                <a:latin typeface="Calibri" panose="020F0502020204030204" pitchFamily="34" charset="0"/>
                <a:cs typeface="Calibri" panose="020F0502020204030204" pitchFamily="34" charset="0"/>
              </a:rPr>
              <a:t>l</a:t>
            </a:r>
            <a:r>
              <a:rPr lang="en-US" sz="2000" dirty="0">
                <a:latin typeface="Calibri" panose="020F0502020204030204" pitchFamily="34" charset="0"/>
                <a:cs typeface="Calibri" panose="020F0502020204030204" pitchFamily="34" charset="0"/>
              </a:rPr>
              <a:t>)  take value from a finite set A, called “alphabet” </a:t>
            </a:r>
            <a:r>
              <a:rPr lang="en-US" sz="1800" dirty="0">
                <a:latin typeface="Calibri" panose="020F0502020204030204" pitchFamily="34" charset="0"/>
                <a:cs typeface="Calibri" panose="020F0502020204030204" pitchFamily="34" charset="0"/>
              </a:rPr>
              <a:t>(e.g., in the case of labor market status, the elements could be “employed” and “unemployed”)</a:t>
            </a:r>
            <a:r>
              <a:rPr lang="en-US" sz="2000" dirty="0">
                <a:latin typeface="Calibri" panose="020F0502020204030204" pitchFamily="34" charset="0"/>
                <a:cs typeface="Calibri" panose="020F0502020204030204" pitchFamily="34" charset="0"/>
              </a:rPr>
              <a:t>. </a:t>
            </a:r>
          </a:p>
          <a:p>
            <a:pPr marL="0" indent="0">
              <a:buNone/>
            </a:pP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77781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FF289A-A547-5168-A0B6-016FEA8C2F7D}"/>
              </a:ext>
            </a:extLst>
          </p:cNvPr>
          <p:cNvSpPr/>
          <p:nvPr/>
        </p:nvSpPr>
        <p:spPr>
          <a:xfrm>
            <a:off x="0" y="6339662"/>
            <a:ext cx="9144000" cy="510364"/>
          </a:xfrm>
          <a:prstGeom prst="rect">
            <a:avLst/>
          </a:prstGeom>
          <a:solidFill>
            <a:srgbClr val="BA0C2F"/>
          </a:solidFill>
          <a:ln>
            <a:solidFill>
              <a:srgbClr val="BA0C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BA0C2F"/>
              </a:solidFill>
            </a:endParaRPr>
          </a:p>
        </p:txBody>
      </p:sp>
      <p:sp>
        <p:nvSpPr>
          <p:cNvPr id="22" name="Rectangle 21">
            <a:extLst>
              <a:ext uri="{FF2B5EF4-FFF2-40B4-BE49-F238E27FC236}">
                <a16:creationId xmlns:a16="http://schemas.microsoft.com/office/drawing/2014/main" id="{6E6AF16D-47F9-4748-A10B-D0EF6D460287}"/>
              </a:ext>
            </a:extLst>
          </p:cNvPr>
          <p:cNvSpPr/>
          <p:nvPr/>
        </p:nvSpPr>
        <p:spPr>
          <a:xfrm>
            <a:off x="1361807" y="3549392"/>
            <a:ext cx="6420395" cy="4037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Footer Placeholder 1">
            <a:extLst>
              <a:ext uri="{FF2B5EF4-FFF2-40B4-BE49-F238E27FC236}">
                <a16:creationId xmlns:a16="http://schemas.microsoft.com/office/drawing/2014/main" id="{1631928D-2D8E-40FF-967F-D6E745911A36}"/>
              </a:ext>
            </a:extLst>
          </p:cNvPr>
          <p:cNvSpPr>
            <a:spLocks noGrp="1"/>
          </p:cNvSpPr>
          <p:nvPr>
            <p:ph type="ftr" sz="quarter" idx="11"/>
          </p:nvPr>
        </p:nvSpPr>
        <p:spPr>
          <a:xfrm>
            <a:off x="3024188" y="6428544"/>
            <a:ext cx="3529012" cy="273844"/>
          </a:xfrm>
        </p:spPr>
        <p:txBody>
          <a:bodyPr/>
          <a:lstStyle/>
          <a:p>
            <a:pPr defTabSz="342884">
              <a:buClr>
                <a:srgbClr val="0046AD"/>
              </a:buClr>
              <a:defRPr/>
            </a:pPr>
            <a:r>
              <a:rPr lang="en-US" dirty="0">
                <a:solidFill>
                  <a:schemeClr val="bg1"/>
                </a:solidFill>
                <a:latin typeface="Calibri" panose="020F0502020204030204" pitchFamily="34" charset="0"/>
                <a:cs typeface="Calibri" panose="020F0502020204030204" pitchFamily="34" charset="0"/>
              </a:rPr>
              <a:t>Summer Incubator Workshops  2022, Badolato Luca</a:t>
            </a:r>
          </a:p>
        </p:txBody>
      </p:sp>
      <p:sp>
        <p:nvSpPr>
          <p:cNvPr id="10" name="Title 1">
            <a:extLst>
              <a:ext uri="{FF2B5EF4-FFF2-40B4-BE49-F238E27FC236}">
                <a16:creationId xmlns:a16="http://schemas.microsoft.com/office/drawing/2014/main" id="{D67FBEF7-4B01-42DA-81F5-24CA3B53CCB0}"/>
              </a:ext>
            </a:extLst>
          </p:cNvPr>
          <p:cNvSpPr>
            <a:spLocks noGrp="1"/>
          </p:cNvSpPr>
          <p:nvPr>
            <p:ph type="title"/>
          </p:nvPr>
        </p:nvSpPr>
        <p:spPr>
          <a:xfrm>
            <a:off x="533399" y="826704"/>
            <a:ext cx="8353426" cy="629141"/>
          </a:xfrm>
        </p:spPr>
        <p:txBody>
          <a:bodyPr>
            <a:noAutofit/>
          </a:bodyPr>
          <a:lstStyle/>
          <a:p>
            <a:r>
              <a:rPr lang="en-US" sz="3600" dirty="0">
                <a:solidFill>
                  <a:srgbClr val="C00000"/>
                </a:solidFill>
                <a:latin typeface="Calibri" panose="020F0502020204030204" pitchFamily="34" charset="0"/>
                <a:cs typeface="Calibri" panose="020F0502020204030204" pitchFamily="34" charset="0"/>
              </a:rPr>
              <a:t>Sequence Analysis: Object of analysis</a:t>
            </a:r>
          </a:p>
        </p:txBody>
      </p:sp>
      <p:pic>
        <p:nvPicPr>
          <p:cNvPr id="3" name="Picture 2">
            <a:extLst>
              <a:ext uri="{FF2B5EF4-FFF2-40B4-BE49-F238E27FC236}">
                <a16:creationId xmlns:a16="http://schemas.microsoft.com/office/drawing/2014/main" id="{5AC467AE-C53A-065A-F6CA-A0BD2BFF3D2F}"/>
              </a:ext>
            </a:extLst>
          </p:cNvPr>
          <p:cNvPicPr>
            <a:picLocks noChangeAspect="1"/>
          </p:cNvPicPr>
          <p:nvPr/>
        </p:nvPicPr>
        <p:blipFill>
          <a:blip r:embed="rId3"/>
          <a:stretch>
            <a:fillRect/>
          </a:stretch>
        </p:blipFill>
        <p:spPr>
          <a:xfrm>
            <a:off x="270429" y="6326756"/>
            <a:ext cx="2690451" cy="531244"/>
          </a:xfrm>
          <a:prstGeom prst="rect">
            <a:avLst/>
          </a:prstGeom>
        </p:spPr>
      </p:pic>
      <p:sp>
        <p:nvSpPr>
          <p:cNvPr id="11" name="Footer Placeholder 1">
            <a:extLst>
              <a:ext uri="{FF2B5EF4-FFF2-40B4-BE49-F238E27FC236}">
                <a16:creationId xmlns:a16="http://schemas.microsoft.com/office/drawing/2014/main" id="{317CAE7D-6866-7F90-99A9-A5A28DD00838}"/>
              </a:ext>
            </a:extLst>
          </p:cNvPr>
          <p:cNvSpPr txBox="1">
            <a:spLocks/>
          </p:cNvSpPr>
          <p:nvPr/>
        </p:nvSpPr>
        <p:spPr>
          <a:xfrm>
            <a:off x="8447520" y="6446633"/>
            <a:ext cx="373035" cy="273844"/>
          </a:xfrm>
          <a:prstGeom prst="rect">
            <a:avLst/>
          </a:prstGeom>
        </p:spPr>
        <p:txBody>
          <a:bodyPr vert="horz" lIns="68580" tIns="34290" rIns="68580" bIns="34290" rtlCol="0" anchor="ct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884">
              <a:buClr>
                <a:srgbClr val="0046AD"/>
              </a:buClr>
              <a:defRPr/>
            </a:pPr>
            <a:r>
              <a:rPr lang="en-US" sz="900" dirty="0">
                <a:solidFill>
                  <a:schemeClr val="bg1"/>
                </a:solidFill>
                <a:latin typeface="Calibri" panose="020F0502020204030204" pitchFamily="34" charset="0"/>
                <a:cs typeface="Calibri" panose="020F0502020204030204" pitchFamily="34" charset="0"/>
              </a:rPr>
              <a:t>8</a:t>
            </a:r>
            <a:endParaRPr lang="en-US" sz="788" dirty="0">
              <a:solidFill>
                <a:schemeClr val="bg1"/>
              </a:solidFill>
              <a:latin typeface="Calibri" panose="020F0502020204030204" pitchFamily="34" charset="0"/>
              <a:cs typeface="Calibri" panose="020F0502020204030204" pitchFamily="34" charset="0"/>
            </a:endParaRPr>
          </a:p>
        </p:txBody>
      </p:sp>
      <p:sp>
        <p:nvSpPr>
          <p:cNvPr id="14" name="Text Placeholder 4">
            <a:extLst>
              <a:ext uri="{FF2B5EF4-FFF2-40B4-BE49-F238E27FC236}">
                <a16:creationId xmlns:a16="http://schemas.microsoft.com/office/drawing/2014/main" id="{08181262-BDA5-42DE-B1DC-2C80BF2ED8C9}"/>
              </a:ext>
            </a:extLst>
          </p:cNvPr>
          <p:cNvSpPr txBox="1">
            <a:spLocks/>
          </p:cNvSpPr>
          <p:nvPr/>
        </p:nvSpPr>
        <p:spPr>
          <a:xfrm>
            <a:off x="638174" y="1410308"/>
            <a:ext cx="7809345" cy="348574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dirty="0">
                <a:latin typeface="Calibri" panose="020F0502020204030204" pitchFamily="34" charset="0"/>
                <a:cs typeface="Calibri" panose="020F0502020204030204" pitchFamily="34" charset="0"/>
              </a:rPr>
              <a:t>A set of sequences n constitutes the object of analysis, our data frame. A few basic elements:</a:t>
            </a:r>
          </a:p>
          <a:p>
            <a:pPr algn="just">
              <a:buFont typeface="Wingdings" panose="05000000000000000000" pitchFamily="2" charset="2"/>
              <a:buChar char="§"/>
            </a:pPr>
            <a:r>
              <a:rPr lang="en-US" sz="2000" dirty="0">
                <a:latin typeface="Calibri" panose="020F0502020204030204" pitchFamily="34" charset="0"/>
                <a:cs typeface="Calibri" panose="020F0502020204030204" pitchFamily="34" charset="0"/>
              </a:rPr>
              <a:t>n : number of sequences in the data frame</a:t>
            </a:r>
          </a:p>
          <a:p>
            <a:pPr algn="just">
              <a:buFont typeface="Wingdings" panose="05000000000000000000" pitchFamily="2" charset="2"/>
              <a:buChar char="§"/>
            </a:pPr>
            <a:r>
              <a:rPr lang="en-US" sz="2000" dirty="0">
                <a:latin typeface="Calibri" panose="020F0502020204030204" pitchFamily="34" charset="0"/>
                <a:cs typeface="Calibri" panose="020F0502020204030204" pitchFamily="34" charset="0"/>
              </a:rPr>
              <a:t>a = |A| : size of the alphabet</a:t>
            </a:r>
          </a:p>
          <a:p>
            <a:pPr algn="just">
              <a:buFont typeface="Wingdings" panose="05000000000000000000" pitchFamily="2" charset="2"/>
              <a:buChar char="§"/>
            </a:pPr>
            <a:r>
              <a:rPr lang="en-US" sz="2000" dirty="0">
                <a:latin typeface="Calibri" panose="020F0502020204030204" pitchFamily="34" charset="0"/>
                <a:cs typeface="Calibri" panose="020F0502020204030204" pitchFamily="34" charset="0"/>
              </a:rPr>
              <a:t>l : length of each sequence (It is possible to include sequences of different length)</a:t>
            </a:r>
          </a:p>
          <a:p>
            <a:pPr algn="just">
              <a:buFont typeface="Wingdings" panose="05000000000000000000" pitchFamily="2" charset="2"/>
              <a:buChar char="§"/>
            </a:pPr>
            <a:r>
              <a:rPr lang="en-US" sz="2000" dirty="0">
                <a:latin typeface="Calibri" panose="020F0502020204030204" pitchFamily="34" charset="0"/>
                <a:cs typeface="Calibri" panose="020F0502020204030204" pitchFamily="34" charset="0"/>
              </a:rPr>
              <a:t>Transition : succession from a state </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to a state j </a:t>
            </a:r>
          </a:p>
          <a:p>
            <a:pPr marL="0" indent="0">
              <a:buNone/>
            </a:pPr>
            <a:endParaRPr lang="en-US" sz="2400" dirty="0">
              <a:latin typeface="Calibri" panose="020F0502020204030204" pitchFamily="34" charset="0"/>
              <a:cs typeface="Calibri" panose="020F0502020204030204" pitchFamily="34" charset="0"/>
            </a:endParaRPr>
          </a:p>
        </p:txBody>
      </p:sp>
      <p:pic>
        <p:nvPicPr>
          <p:cNvPr id="3074" name="Picture 2" descr="https://upload.wikimedia.org/wikipedia/commons/b/b8/Sequence_analysis_basic_concepts.jpg">
            <a:extLst>
              <a:ext uri="{FF2B5EF4-FFF2-40B4-BE49-F238E27FC236}">
                <a16:creationId xmlns:a16="http://schemas.microsoft.com/office/drawing/2014/main" id="{D7DD1160-B5CB-451E-950E-F59C4FC2B06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5789"/>
          <a:stretch/>
        </p:blipFill>
        <p:spPr bwMode="auto">
          <a:xfrm>
            <a:off x="956620" y="4143647"/>
            <a:ext cx="6867652" cy="168375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C9F7901-AA5C-4012-8A2F-D432840E521A}"/>
              </a:ext>
            </a:extLst>
          </p:cNvPr>
          <p:cNvSpPr txBox="1"/>
          <p:nvPr/>
        </p:nvSpPr>
        <p:spPr>
          <a:xfrm>
            <a:off x="761999" y="5847804"/>
            <a:ext cx="6649733" cy="523220"/>
          </a:xfrm>
          <a:prstGeom prst="rect">
            <a:avLst/>
          </a:prstGeom>
          <a:noFill/>
        </p:spPr>
        <p:txBody>
          <a:bodyPr wrap="square" rtlCol="0">
            <a:spAutoFit/>
          </a:bodyPr>
          <a:lstStyle/>
          <a:p>
            <a:r>
              <a:rPr lang="en-US" sz="1400" dirty="0"/>
              <a:t>Source: </a:t>
            </a:r>
            <a:r>
              <a:rPr lang="en-US" sz="1400" dirty="0">
                <a:hlinkClick r:id="rId5">
                  <a:extLst>
                    <a:ext uri="{A12FA001-AC4F-418D-AE19-62706E023703}">
                      <ahyp:hlinkClr xmlns:ahyp="http://schemas.microsoft.com/office/drawing/2018/hyperlinkcolor" val="tx"/>
                    </a:ext>
                  </a:extLst>
                </a:hlinkClick>
              </a:rPr>
              <a:t>https://en.wikipedia.org/wiki/Sequence_analysis_in_social_sciences</a:t>
            </a:r>
            <a:r>
              <a:rPr lang="en-US" sz="1400" dirty="0"/>
              <a:t> </a:t>
            </a:r>
          </a:p>
          <a:p>
            <a:endParaRPr lang="en-US" sz="1400" dirty="0"/>
          </a:p>
        </p:txBody>
      </p:sp>
    </p:spTree>
    <p:extLst>
      <p:ext uri="{BB962C8B-B14F-4D97-AF65-F5344CB8AC3E}">
        <p14:creationId xmlns:p14="http://schemas.microsoft.com/office/powerpoint/2010/main" val="1948207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FF289A-A547-5168-A0B6-016FEA8C2F7D}"/>
              </a:ext>
            </a:extLst>
          </p:cNvPr>
          <p:cNvSpPr/>
          <p:nvPr/>
        </p:nvSpPr>
        <p:spPr>
          <a:xfrm>
            <a:off x="0" y="6339662"/>
            <a:ext cx="9144000" cy="510364"/>
          </a:xfrm>
          <a:prstGeom prst="rect">
            <a:avLst/>
          </a:prstGeom>
          <a:solidFill>
            <a:srgbClr val="BA0C2F"/>
          </a:solidFill>
          <a:ln>
            <a:solidFill>
              <a:srgbClr val="BA0C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BA0C2F"/>
              </a:solidFill>
            </a:endParaRPr>
          </a:p>
        </p:txBody>
      </p:sp>
      <p:sp>
        <p:nvSpPr>
          <p:cNvPr id="22" name="Rectangle 21">
            <a:extLst>
              <a:ext uri="{FF2B5EF4-FFF2-40B4-BE49-F238E27FC236}">
                <a16:creationId xmlns:a16="http://schemas.microsoft.com/office/drawing/2014/main" id="{6E6AF16D-47F9-4748-A10B-D0EF6D460287}"/>
              </a:ext>
            </a:extLst>
          </p:cNvPr>
          <p:cNvSpPr/>
          <p:nvPr/>
        </p:nvSpPr>
        <p:spPr>
          <a:xfrm>
            <a:off x="1361807" y="3549392"/>
            <a:ext cx="6420395" cy="4037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Footer Placeholder 1">
            <a:extLst>
              <a:ext uri="{FF2B5EF4-FFF2-40B4-BE49-F238E27FC236}">
                <a16:creationId xmlns:a16="http://schemas.microsoft.com/office/drawing/2014/main" id="{1631928D-2D8E-40FF-967F-D6E745911A36}"/>
              </a:ext>
            </a:extLst>
          </p:cNvPr>
          <p:cNvSpPr>
            <a:spLocks noGrp="1"/>
          </p:cNvSpPr>
          <p:nvPr>
            <p:ph type="ftr" sz="quarter" idx="11"/>
          </p:nvPr>
        </p:nvSpPr>
        <p:spPr>
          <a:xfrm>
            <a:off x="3024188" y="6428544"/>
            <a:ext cx="3529012" cy="273844"/>
          </a:xfrm>
        </p:spPr>
        <p:txBody>
          <a:bodyPr/>
          <a:lstStyle/>
          <a:p>
            <a:pPr defTabSz="342884">
              <a:buClr>
                <a:srgbClr val="0046AD"/>
              </a:buClr>
              <a:defRPr/>
            </a:pPr>
            <a:r>
              <a:rPr lang="en-US" dirty="0">
                <a:solidFill>
                  <a:schemeClr val="bg1"/>
                </a:solidFill>
                <a:latin typeface="Calibri" panose="020F0502020204030204" pitchFamily="34" charset="0"/>
                <a:cs typeface="Calibri" panose="020F0502020204030204" pitchFamily="34" charset="0"/>
              </a:rPr>
              <a:t>Summer Incubator Workshops  2022, Badolato Luca</a:t>
            </a:r>
          </a:p>
        </p:txBody>
      </p:sp>
      <p:sp>
        <p:nvSpPr>
          <p:cNvPr id="10" name="Title 1">
            <a:extLst>
              <a:ext uri="{FF2B5EF4-FFF2-40B4-BE49-F238E27FC236}">
                <a16:creationId xmlns:a16="http://schemas.microsoft.com/office/drawing/2014/main" id="{D67FBEF7-4B01-42DA-81F5-24CA3B53CCB0}"/>
              </a:ext>
            </a:extLst>
          </p:cNvPr>
          <p:cNvSpPr>
            <a:spLocks noGrp="1"/>
          </p:cNvSpPr>
          <p:nvPr>
            <p:ph type="title"/>
          </p:nvPr>
        </p:nvSpPr>
        <p:spPr>
          <a:xfrm>
            <a:off x="533399" y="826704"/>
            <a:ext cx="8353426" cy="629141"/>
          </a:xfrm>
        </p:spPr>
        <p:txBody>
          <a:bodyPr>
            <a:noAutofit/>
          </a:bodyPr>
          <a:lstStyle/>
          <a:p>
            <a:r>
              <a:rPr lang="en-US" sz="3600" dirty="0">
                <a:solidFill>
                  <a:srgbClr val="C00000"/>
                </a:solidFill>
                <a:latin typeface="Calibri" panose="020F0502020204030204" pitchFamily="34" charset="0"/>
                <a:cs typeface="Calibri" panose="020F0502020204030204" pitchFamily="34" charset="0"/>
              </a:rPr>
              <a:t>Sequence Analysis: Object of analysis</a:t>
            </a:r>
          </a:p>
        </p:txBody>
      </p:sp>
      <p:pic>
        <p:nvPicPr>
          <p:cNvPr id="3" name="Picture 2">
            <a:extLst>
              <a:ext uri="{FF2B5EF4-FFF2-40B4-BE49-F238E27FC236}">
                <a16:creationId xmlns:a16="http://schemas.microsoft.com/office/drawing/2014/main" id="{5AC467AE-C53A-065A-F6CA-A0BD2BFF3D2F}"/>
              </a:ext>
            </a:extLst>
          </p:cNvPr>
          <p:cNvPicPr>
            <a:picLocks noChangeAspect="1"/>
          </p:cNvPicPr>
          <p:nvPr/>
        </p:nvPicPr>
        <p:blipFill>
          <a:blip r:embed="rId3"/>
          <a:stretch>
            <a:fillRect/>
          </a:stretch>
        </p:blipFill>
        <p:spPr>
          <a:xfrm>
            <a:off x="270429" y="6326756"/>
            <a:ext cx="2690451" cy="531244"/>
          </a:xfrm>
          <a:prstGeom prst="rect">
            <a:avLst/>
          </a:prstGeom>
        </p:spPr>
      </p:pic>
      <p:sp>
        <p:nvSpPr>
          <p:cNvPr id="11" name="Footer Placeholder 1">
            <a:extLst>
              <a:ext uri="{FF2B5EF4-FFF2-40B4-BE49-F238E27FC236}">
                <a16:creationId xmlns:a16="http://schemas.microsoft.com/office/drawing/2014/main" id="{317CAE7D-6866-7F90-99A9-A5A28DD00838}"/>
              </a:ext>
            </a:extLst>
          </p:cNvPr>
          <p:cNvSpPr txBox="1">
            <a:spLocks/>
          </p:cNvSpPr>
          <p:nvPr/>
        </p:nvSpPr>
        <p:spPr>
          <a:xfrm>
            <a:off x="8447520" y="6446633"/>
            <a:ext cx="373035" cy="273844"/>
          </a:xfrm>
          <a:prstGeom prst="rect">
            <a:avLst/>
          </a:prstGeom>
        </p:spPr>
        <p:txBody>
          <a:bodyPr vert="horz" lIns="68580" tIns="34290" rIns="68580" bIns="34290" rtlCol="0" anchor="ct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884">
              <a:buClr>
                <a:srgbClr val="0046AD"/>
              </a:buClr>
              <a:defRPr/>
            </a:pPr>
            <a:r>
              <a:rPr lang="en-US" sz="900" dirty="0">
                <a:solidFill>
                  <a:schemeClr val="bg1"/>
                </a:solidFill>
                <a:latin typeface="Calibri" panose="020F0502020204030204" pitchFamily="34" charset="0"/>
                <a:cs typeface="Calibri" panose="020F0502020204030204" pitchFamily="34" charset="0"/>
              </a:rPr>
              <a:t>9</a:t>
            </a:r>
            <a:endParaRPr lang="en-US" sz="788" dirty="0">
              <a:solidFill>
                <a:schemeClr val="bg1"/>
              </a:solidFill>
              <a:latin typeface="Calibri" panose="020F0502020204030204" pitchFamily="34" charset="0"/>
              <a:cs typeface="Calibri" panose="020F0502020204030204" pitchFamily="34" charset="0"/>
            </a:endParaRPr>
          </a:p>
        </p:txBody>
      </p:sp>
      <p:sp>
        <p:nvSpPr>
          <p:cNvPr id="14" name="Text Placeholder 4">
            <a:extLst>
              <a:ext uri="{FF2B5EF4-FFF2-40B4-BE49-F238E27FC236}">
                <a16:creationId xmlns:a16="http://schemas.microsoft.com/office/drawing/2014/main" id="{08181262-BDA5-42DE-B1DC-2C80BF2ED8C9}"/>
              </a:ext>
            </a:extLst>
          </p:cNvPr>
          <p:cNvSpPr txBox="1">
            <a:spLocks/>
          </p:cNvSpPr>
          <p:nvPr/>
        </p:nvSpPr>
        <p:spPr>
          <a:xfrm>
            <a:off x="638174" y="1410308"/>
            <a:ext cx="7809345" cy="348574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dirty="0">
                <a:latin typeface="Calibri" panose="020F0502020204030204" pitchFamily="34" charset="0"/>
                <a:cs typeface="Calibri" panose="020F0502020204030204" pitchFamily="34" charset="0"/>
              </a:rPr>
              <a:t>Sequence Analysis is the systematic and statistical analysis of a set of sequences. Traditionally, two main purposes:</a:t>
            </a:r>
          </a:p>
          <a:p>
            <a:pPr algn="just">
              <a:buFont typeface="Wingdings" panose="05000000000000000000" pitchFamily="2" charset="2"/>
              <a:buChar char="Ø"/>
            </a:pPr>
            <a:r>
              <a:rPr lang="en-US" sz="2400" dirty="0">
                <a:latin typeface="Calibri" panose="020F0502020204030204" pitchFamily="34" charset="0"/>
                <a:cs typeface="Calibri" panose="020F0502020204030204" pitchFamily="34" charset="0"/>
              </a:rPr>
              <a:t>Analysis of the sequences, computing indicators of individual sequences (e.g. number of transitions, diversity, complexity)</a:t>
            </a:r>
          </a:p>
          <a:p>
            <a:pPr algn="just">
              <a:buFont typeface="Wingdings" panose="05000000000000000000" pitchFamily="2" charset="2"/>
              <a:buChar char="Ø"/>
            </a:pPr>
            <a:r>
              <a:rPr lang="en-US" sz="2400" dirty="0">
                <a:latin typeface="Calibri" panose="020F0502020204030204" pitchFamily="34" charset="0"/>
                <a:cs typeface="Calibri" panose="020F0502020204030204" pitchFamily="34" charset="0"/>
              </a:rPr>
              <a:t> Dissimilarity-based analysis: cluster analysis (Optimal Matching)</a:t>
            </a:r>
            <a:endParaRPr lang="en-US" sz="2000" dirty="0">
              <a:latin typeface="Calibri" panose="020F0502020204030204" pitchFamily="34" charset="0"/>
              <a:cs typeface="Calibri" panose="020F0502020204030204" pitchFamily="34" charset="0"/>
            </a:endParaRPr>
          </a:p>
          <a:p>
            <a:pPr marL="0" indent="0">
              <a:buNone/>
            </a:pPr>
            <a:endParaRPr lang="en-US" sz="2400" dirty="0">
              <a:latin typeface="Calibri" panose="020F0502020204030204" pitchFamily="34" charset="0"/>
              <a:cs typeface="Calibri" panose="020F0502020204030204" pitchFamily="34" charset="0"/>
            </a:endParaRPr>
          </a:p>
        </p:txBody>
      </p:sp>
      <p:pic>
        <p:nvPicPr>
          <p:cNvPr id="3074" name="Picture 2" descr="https://upload.wikimedia.org/wikipedia/commons/b/b8/Sequence_analysis_basic_concepts.jpg">
            <a:extLst>
              <a:ext uri="{FF2B5EF4-FFF2-40B4-BE49-F238E27FC236}">
                <a16:creationId xmlns:a16="http://schemas.microsoft.com/office/drawing/2014/main" id="{D7DD1160-B5CB-451E-950E-F59C4FC2B06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5789"/>
          <a:stretch/>
        </p:blipFill>
        <p:spPr bwMode="auto">
          <a:xfrm>
            <a:off x="956620" y="4143647"/>
            <a:ext cx="6867652" cy="168375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C9F7901-AA5C-4012-8A2F-D432840E521A}"/>
              </a:ext>
            </a:extLst>
          </p:cNvPr>
          <p:cNvSpPr txBox="1"/>
          <p:nvPr/>
        </p:nvSpPr>
        <p:spPr>
          <a:xfrm>
            <a:off x="761999" y="5847804"/>
            <a:ext cx="6649733" cy="523220"/>
          </a:xfrm>
          <a:prstGeom prst="rect">
            <a:avLst/>
          </a:prstGeom>
          <a:noFill/>
        </p:spPr>
        <p:txBody>
          <a:bodyPr wrap="square" rtlCol="0">
            <a:spAutoFit/>
          </a:bodyPr>
          <a:lstStyle/>
          <a:p>
            <a:r>
              <a:rPr lang="en-US" sz="1400" dirty="0"/>
              <a:t>Source: </a:t>
            </a:r>
            <a:r>
              <a:rPr lang="en-US" sz="1400" dirty="0">
                <a:hlinkClick r:id="rId5">
                  <a:extLst>
                    <a:ext uri="{A12FA001-AC4F-418D-AE19-62706E023703}">
                      <ahyp:hlinkClr xmlns:ahyp="http://schemas.microsoft.com/office/drawing/2018/hyperlinkcolor" val="tx"/>
                    </a:ext>
                  </a:extLst>
                </a:hlinkClick>
              </a:rPr>
              <a:t>https://en.wikipedia.org/wiki/Sequence_analysis_in_social_sciences</a:t>
            </a:r>
            <a:r>
              <a:rPr lang="en-US" sz="1400" dirty="0"/>
              <a:t> </a:t>
            </a:r>
          </a:p>
          <a:p>
            <a:endParaRPr lang="en-US" sz="1400" dirty="0"/>
          </a:p>
        </p:txBody>
      </p:sp>
    </p:spTree>
    <p:extLst>
      <p:ext uri="{BB962C8B-B14F-4D97-AF65-F5344CB8AC3E}">
        <p14:creationId xmlns:p14="http://schemas.microsoft.com/office/powerpoint/2010/main" val="273934133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1662</TotalTime>
  <Words>3687</Words>
  <Application>Microsoft Office PowerPoint</Application>
  <PresentationFormat>On-screen Show (4:3)</PresentationFormat>
  <Paragraphs>631</Paragraphs>
  <Slides>45</Slides>
  <Notes>45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Arial</vt:lpstr>
      <vt:lpstr>Calibri</vt:lpstr>
      <vt:lpstr>Calibri Light</vt:lpstr>
      <vt:lpstr>Cambria Math</vt:lpstr>
      <vt:lpstr>Lucida Grande</vt:lpstr>
      <vt:lpstr>Open Sans</vt:lpstr>
      <vt:lpstr>Wingdings</vt:lpstr>
      <vt:lpstr>Office Theme</vt:lpstr>
      <vt:lpstr>PowerPoint Presentation</vt:lpstr>
      <vt:lpstr>Intro to Sequence Analysis. Goals of the workshop:</vt:lpstr>
      <vt:lpstr>Sequence Analysis, where to find information</vt:lpstr>
      <vt:lpstr>Sequence Analysis, where to find information</vt:lpstr>
      <vt:lpstr>Sequence Analysis, where to find information</vt:lpstr>
      <vt:lpstr>Sequence Analysis, where to find information</vt:lpstr>
      <vt:lpstr>Sequence Analysis: Object of analysis</vt:lpstr>
      <vt:lpstr>Sequence Analysis: Object of analysis</vt:lpstr>
      <vt:lpstr>Sequence Analysis: Object of analysis</vt:lpstr>
      <vt:lpstr>From where? A historical overview </vt:lpstr>
      <vt:lpstr>From where? A historical overview </vt:lpstr>
      <vt:lpstr>From where? A historical overview </vt:lpstr>
      <vt:lpstr>From where? A historical overview </vt:lpstr>
      <vt:lpstr>From where? A historical overview </vt:lpstr>
      <vt:lpstr>From where? A historical overview </vt:lpstr>
      <vt:lpstr>From Salieri and Mozart to 3 decades of flourishing applications</vt:lpstr>
      <vt:lpstr>Flourishing of Sequence Analysis, why?</vt:lpstr>
      <vt:lpstr>Expansion of Sequence Analysis, why?</vt:lpstr>
      <vt:lpstr>Expansion of Sequence Analysis, why?</vt:lpstr>
      <vt:lpstr>Formalizing the method: Basic concepts</vt:lpstr>
      <vt:lpstr>Formalizing the method: Basic concepts</vt:lpstr>
      <vt:lpstr>Describing the sequences: indicators</vt:lpstr>
      <vt:lpstr>Describing the sequences: indicators</vt:lpstr>
      <vt:lpstr>Describing the sequences: indicators</vt:lpstr>
      <vt:lpstr>Describing the sequences: indicators</vt:lpstr>
      <vt:lpstr>Describing the sequences: overall statistics</vt:lpstr>
      <vt:lpstr>Describing the sequences: overall statistics</vt:lpstr>
      <vt:lpstr>Dissimilarity-based analysis: cluster analysis</vt:lpstr>
      <vt:lpstr>Measuring pairwise dissimilarities</vt:lpstr>
      <vt:lpstr>Measuring pairwise dissimilarities</vt:lpstr>
      <vt:lpstr>Measuring pairwise dissimilarities</vt:lpstr>
      <vt:lpstr>Measuring pairwise dissimilarities</vt:lpstr>
      <vt:lpstr>Cluster analysis</vt:lpstr>
      <vt:lpstr>Cluster analysis</vt:lpstr>
      <vt:lpstr>Sequence Analysis: data visualization</vt:lpstr>
      <vt:lpstr>Sequence Analysis: data visualization</vt:lpstr>
      <vt:lpstr>LAB SESSION</vt:lpstr>
      <vt:lpstr>Lab Session 1</vt:lpstr>
      <vt:lpstr>Lab Session 2.  Stratified pathways to Italy’s “Latest-Late” Transition to Adulthood</vt:lpstr>
      <vt:lpstr>The context: Italy in a comparative perspective</vt:lpstr>
      <vt:lpstr>Data and methods</vt:lpstr>
      <vt:lpstr>Sequence Analysis</vt:lpstr>
      <vt:lpstr>Multinomial logistic regression Predicted probabilities by gender and cohort</vt:lpstr>
      <vt:lpstr>Multinomial logistic regression Average marginal effects by gender, cohort, and education of parents  </vt:lpstr>
      <vt:lpstr>R 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Badolato, Luca</dc:creator>
  <cp:lastModifiedBy>Badolato, Luca</cp:lastModifiedBy>
  <cp:revision>61</cp:revision>
  <dcterms:created xsi:type="dcterms:W3CDTF">2022-07-17T12:20:43Z</dcterms:created>
  <dcterms:modified xsi:type="dcterms:W3CDTF">2022-07-25T12:35:01Z</dcterms:modified>
</cp:coreProperties>
</file>